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2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9" r:id="rId17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8DF6"/>
    <a:srgbClr val="42E2DA"/>
    <a:srgbClr val="1CB4AC"/>
    <a:srgbClr val="D0A962"/>
    <a:srgbClr val="DFC594"/>
    <a:srgbClr val="EDDDC1"/>
    <a:srgbClr val="CF5F41"/>
    <a:srgbClr val="CA5333"/>
    <a:srgbClr val="DE95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63"/>
  </p:normalViewPr>
  <p:slideViewPr>
    <p:cSldViewPr snapToGrid="0" snapToObjects="1">
      <p:cViewPr varScale="1">
        <p:scale>
          <a:sx n="56" d="100"/>
          <a:sy n="56" d="100"/>
        </p:scale>
        <p:origin x="3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6/17/26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AD914BA-410B-B68D-888E-D32F44C1E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28B6BCB-FB11-FE5C-B908-2C4D109EA9AE}"/>
              </a:ext>
            </a:extLst>
          </p:cNvPr>
          <p:cNvGrpSpPr/>
          <p:nvPr/>
        </p:nvGrpSpPr>
        <p:grpSpPr>
          <a:xfrm>
            <a:off x="891541" y="5618893"/>
            <a:ext cx="10401300" cy="1846659"/>
            <a:chOff x="994065" y="4990197"/>
            <a:chExt cx="8995755" cy="1846659"/>
          </a:xfrm>
        </p:grpSpPr>
        <p:sp>
          <p:nvSpPr>
            <p:cNvPr id="3" name="TextBox 1"/>
            <p:cNvSpPr txBox="1"/>
            <p:nvPr/>
          </p:nvSpPr>
          <p:spPr>
            <a:xfrm>
              <a:off x="994065" y="4990197"/>
              <a:ext cx="8995755" cy="9541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00416"/>
                </a:lnSpc>
              </a:pPr>
              <a:r>
                <a:rPr lang="en-US" altLang="zh-CN" sz="44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M&amp;A DAY 1</a:t>
              </a:r>
            </a:p>
            <a:p>
              <a:pPr marL="0">
                <a:lnSpc>
                  <a:spcPct val="100416"/>
                </a:lnSpc>
              </a:pPr>
              <a:endParaRPr lang="en-US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3A39E08D-DF50-B1B2-FCF3-E3B1E35A8EBC}"/>
                </a:ext>
              </a:extLst>
            </p:cNvPr>
            <p:cNvSpPr txBox="1"/>
            <p:nvPr/>
          </p:nvSpPr>
          <p:spPr>
            <a:xfrm>
              <a:off x="994065" y="4990197"/>
              <a:ext cx="8698575" cy="18466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00416"/>
                </a:lnSpc>
              </a:pPr>
              <a:br>
                <a:rPr lang="en-US" altLang="zh-CN" sz="60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US" altLang="zh-CN" sz="60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COMMUNICATIONS PLAN</a:t>
              </a:r>
              <a:endParaRPr lang="en-US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A7812FCF-2D8F-0C4C-F0A2-568C1C1F8CEF}"/>
              </a:ext>
            </a:extLst>
          </p:cNvPr>
          <p:cNvSpPr/>
          <p:nvPr/>
        </p:nvSpPr>
        <p:spPr>
          <a:xfrm>
            <a:off x="1230682" y="9828928"/>
            <a:ext cx="660636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8D43FA-105F-DFDF-9E38-F7E426AEF2A1}"/>
              </a:ext>
            </a:extLst>
          </p:cNvPr>
          <p:cNvSpPr/>
          <p:nvPr/>
        </p:nvSpPr>
        <p:spPr>
          <a:xfrm>
            <a:off x="1230682" y="11245142"/>
            <a:ext cx="6606362" cy="1430169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F5BB823-01A8-1D15-83C7-AFEDA61A0360}"/>
              </a:ext>
            </a:extLst>
          </p:cNvPr>
          <p:cNvSpPr/>
          <p:nvPr/>
        </p:nvSpPr>
        <p:spPr>
          <a:xfrm>
            <a:off x="7894925" y="9828928"/>
            <a:ext cx="660636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300F044-FA8B-6161-ACE7-3A19D81D5E2D}"/>
              </a:ext>
            </a:extLst>
          </p:cNvPr>
          <p:cNvSpPr/>
          <p:nvPr/>
        </p:nvSpPr>
        <p:spPr>
          <a:xfrm>
            <a:off x="7894925" y="11245142"/>
            <a:ext cx="6606362" cy="1430169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6C982A0-E8AF-D0A8-B41D-3CAE8A0A7B87}"/>
              </a:ext>
            </a:extLst>
          </p:cNvPr>
          <p:cNvSpPr/>
          <p:nvPr/>
        </p:nvSpPr>
        <p:spPr>
          <a:xfrm>
            <a:off x="14554811" y="9828928"/>
            <a:ext cx="660636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AEE8B29-2382-673B-F46C-0E64691B192D}"/>
              </a:ext>
            </a:extLst>
          </p:cNvPr>
          <p:cNvSpPr/>
          <p:nvPr/>
        </p:nvSpPr>
        <p:spPr>
          <a:xfrm>
            <a:off x="14554811" y="11245142"/>
            <a:ext cx="6606362" cy="1430169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1190908" y="756443"/>
            <a:ext cx="847668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MESSAGES </a:t>
            </a:r>
            <a:endParaRPr lang="en-US" altLang="zh-CN" sz="5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6EDA86CA-C5C8-D6DB-371F-B36BE8AC369C}"/>
              </a:ext>
            </a:extLst>
          </p:cNvPr>
          <p:cNvSpPr/>
          <p:nvPr/>
        </p:nvSpPr>
        <p:spPr>
          <a:xfrm>
            <a:off x="1230680" y="1963768"/>
            <a:ext cx="19930493" cy="110836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8CB2E77-7164-B576-6CDD-9FA8205647E3}"/>
              </a:ext>
            </a:extLst>
          </p:cNvPr>
          <p:cNvCxnSpPr>
            <a:cxnSpLocks/>
          </p:cNvCxnSpPr>
          <p:nvPr/>
        </p:nvCxnSpPr>
        <p:spPr>
          <a:xfrm>
            <a:off x="11129335" y="4251690"/>
            <a:ext cx="0" cy="38199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1">
            <a:extLst>
              <a:ext uri="{FF2B5EF4-FFF2-40B4-BE49-F238E27FC236}">
                <a16:creationId xmlns:a16="http://schemas.microsoft.com/office/drawing/2014/main" id="{164895F7-4515-7EE1-F392-B8C146A42269}"/>
              </a:ext>
            </a:extLst>
          </p:cNvPr>
          <p:cNvSpPr txBox="1"/>
          <p:nvPr/>
        </p:nvSpPr>
        <p:spPr>
          <a:xfrm>
            <a:off x="1840279" y="2332311"/>
            <a:ext cx="320182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BA70F23D-3F5D-A62E-43CE-F1A55F451D3A}"/>
              </a:ext>
            </a:extLst>
          </p:cNvPr>
          <p:cNvSpPr txBox="1"/>
          <p:nvPr/>
        </p:nvSpPr>
        <p:spPr>
          <a:xfrm>
            <a:off x="9873608" y="2274953"/>
            <a:ext cx="228819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Customers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0D11FBB8-324A-1993-F0CC-DD7C30B90434}"/>
              </a:ext>
            </a:extLst>
          </p:cNvPr>
          <p:cNvSpPr txBox="1"/>
          <p:nvPr/>
        </p:nvSpPr>
        <p:spPr>
          <a:xfrm>
            <a:off x="15636095" y="2274953"/>
            <a:ext cx="33414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Suppliers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EFBC18A5-0877-5C12-96A3-782E8725022F}"/>
              </a:ext>
            </a:extLst>
          </p:cNvPr>
          <p:cNvSpPr txBox="1"/>
          <p:nvPr/>
        </p:nvSpPr>
        <p:spPr>
          <a:xfrm>
            <a:off x="1521324" y="3352183"/>
            <a:ext cx="7677061" cy="44319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NewCo overview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1 organization structure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more value for customers together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now, no changes to brands and products, sales and distribution, manufacturing operations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Elimination of some jobs (back office redundancies)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Common benefits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94461F5-30C7-CAF5-4C23-02A70241AFA0}"/>
              </a:ext>
            </a:extLst>
          </p:cNvPr>
          <p:cNvGrpSpPr/>
          <p:nvPr/>
        </p:nvGrpSpPr>
        <p:grpSpPr>
          <a:xfrm>
            <a:off x="1230680" y="3072131"/>
            <a:ext cx="19930493" cy="4999500"/>
            <a:chOff x="729231" y="3072131"/>
            <a:chExt cx="19930493" cy="9310255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516E861-4592-E6CD-E598-81E40847F715}"/>
                </a:ext>
              </a:extLst>
            </p:cNvPr>
            <p:cNvSpPr/>
            <p:nvPr/>
          </p:nvSpPr>
          <p:spPr>
            <a:xfrm>
              <a:off x="729231" y="3072131"/>
              <a:ext cx="19930493" cy="9310255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88CEA65-8828-ABE8-974C-1D73DA2C1EEF}"/>
                </a:ext>
              </a:extLst>
            </p:cNvPr>
            <p:cNvCxnSpPr/>
            <p:nvPr/>
          </p:nvCxnSpPr>
          <p:spPr>
            <a:xfrm>
              <a:off x="9007224" y="3072131"/>
              <a:ext cx="0" cy="93102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453E0D9-BFD7-49BD-A222-1CB3823E446B}"/>
                </a:ext>
              </a:extLst>
            </p:cNvPr>
            <p:cNvCxnSpPr/>
            <p:nvPr/>
          </p:nvCxnSpPr>
          <p:spPr>
            <a:xfrm>
              <a:off x="14811063" y="3072131"/>
              <a:ext cx="0" cy="93102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4" name="TextBox 1">
            <a:extLst>
              <a:ext uri="{FF2B5EF4-FFF2-40B4-BE49-F238E27FC236}">
                <a16:creationId xmlns:a16="http://schemas.microsoft.com/office/drawing/2014/main" id="{729F9EEA-C3C4-9077-A2AD-189513E577BB}"/>
              </a:ext>
            </a:extLst>
          </p:cNvPr>
          <p:cNvSpPr txBox="1"/>
          <p:nvPr/>
        </p:nvSpPr>
        <p:spPr>
          <a:xfrm>
            <a:off x="9800727" y="3352183"/>
            <a:ext cx="5201496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Continued commitment and enhanced capability to provide long term value to market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now, no changes to brands, products, pricing, sales contacts, distribution process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TextBox 1">
            <a:extLst>
              <a:ext uri="{FF2B5EF4-FFF2-40B4-BE49-F238E27FC236}">
                <a16:creationId xmlns:a16="http://schemas.microsoft.com/office/drawing/2014/main" id="{707E94EC-75A9-5E48-AF0E-B7CC5487B914}"/>
              </a:ext>
            </a:extLst>
          </p:cNvPr>
          <p:cNvSpPr txBox="1"/>
          <p:nvPr/>
        </p:nvSpPr>
        <p:spPr>
          <a:xfrm>
            <a:off x="15636095" y="3352183"/>
            <a:ext cx="520149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now, no changes to supply arrangements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TextBox 1">
            <a:extLst>
              <a:ext uri="{FF2B5EF4-FFF2-40B4-BE49-F238E27FC236}">
                <a16:creationId xmlns:a16="http://schemas.microsoft.com/office/drawing/2014/main" id="{A3FFCD30-D911-68F0-AF87-3C3D45753BEC}"/>
              </a:ext>
            </a:extLst>
          </p:cNvPr>
          <p:cNvSpPr txBox="1"/>
          <p:nvPr/>
        </p:nvSpPr>
        <p:spPr>
          <a:xfrm>
            <a:off x="1190908" y="8666554"/>
            <a:ext cx="847668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KEY TASKS</a:t>
            </a:r>
          </a:p>
        </p:txBody>
      </p:sp>
      <p:sp>
        <p:nvSpPr>
          <p:cNvPr id="78" name="TextBox 1">
            <a:extLst>
              <a:ext uri="{FF2B5EF4-FFF2-40B4-BE49-F238E27FC236}">
                <a16:creationId xmlns:a16="http://schemas.microsoft.com/office/drawing/2014/main" id="{18E731DD-F12B-212B-299C-B1790ACCD42F}"/>
              </a:ext>
            </a:extLst>
          </p:cNvPr>
          <p:cNvSpPr txBox="1"/>
          <p:nvPr/>
        </p:nvSpPr>
        <p:spPr>
          <a:xfrm>
            <a:off x="1840279" y="10264641"/>
            <a:ext cx="48259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Site Visits: Top Executives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6618B45F-BCBC-956E-A856-EA41DF465CBB}"/>
              </a:ext>
            </a:extLst>
          </p:cNvPr>
          <p:cNvSpPr txBox="1"/>
          <p:nvPr/>
        </p:nvSpPr>
        <p:spPr>
          <a:xfrm>
            <a:off x="1840279" y="11701118"/>
            <a:ext cx="48259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Townhall (Webcast)</a:t>
            </a: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3D2698B8-3B1A-BA01-37EC-0E178D8BFD97}"/>
              </a:ext>
            </a:extLst>
          </p:cNvPr>
          <p:cNvSpPr txBox="1"/>
          <p:nvPr/>
        </p:nvSpPr>
        <p:spPr>
          <a:xfrm>
            <a:off x="8632721" y="10058162"/>
            <a:ext cx="482599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letter from their sales account manager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6" name="TextBox 1">
            <a:extLst>
              <a:ext uri="{FF2B5EF4-FFF2-40B4-BE49-F238E27FC236}">
                <a16:creationId xmlns:a16="http://schemas.microsoft.com/office/drawing/2014/main" id="{54E15636-C7AE-DE17-9A25-296792885E1A}"/>
              </a:ext>
            </a:extLst>
          </p:cNvPr>
          <p:cNvSpPr txBox="1"/>
          <p:nvPr/>
        </p:nvSpPr>
        <p:spPr>
          <a:xfrm>
            <a:off x="8632721" y="11465146"/>
            <a:ext cx="482599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key accounts by sales account manager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1" name="TextBox 1">
            <a:extLst>
              <a:ext uri="{FF2B5EF4-FFF2-40B4-BE49-F238E27FC236}">
                <a16:creationId xmlns:a16="http://schemas.microsoft.com/office/drawing/2014/main" id="{265BE328-7459-E041-FB09-6DF63942AE8B}"/>
              </a:ext>
            </a:extLst>
          </p:cNvPr>
          <p:cNvSpPr txBox="1"/>
          <p:nvPr/>
        </p:nvSpPr>
        <p:spPr>
          <a:xfrm>
            <a:off x="15243740" y="10028665"/>
            <a:ext cx="482599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 letter from their current contract owner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" name="TextBox 1">
            <a:extLst>
              <a:ext uri="{FF2B5EF4-FFF2-40B4-BE49-F238E27FC236}">
                <a16:creationId xmlns:a16="http://schemas.microsoft.com/office/drawing/2014/main" id="{AC1F4C98-C72D-C366-7576-35E3B1423164}"/>
              </a:ext>
            </a:extLst>
          </p:cNvPr>
          <p:cNvSpPr txBox="1"/>
          <p:nvPr/>
        </p:nvSpPr>
        <p:spPr>
          <a:xfrm>
            <a:off x="15243739" y="11435649"/>
            <a:ext cx="5416869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 key vendors by contract owner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8" name="TextBox 1">
            <a:extLst>
              <a:ext uri="{FF2B5EF4-FFF2-40B4-BE49-F238E27FC236}">
                <a16:creationId xmlns:a16="http://schemas.microsoft.com/office/drawing/2014/main" id="{71F8DAB0-6021-6242-BA1D-B274F5B42F28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E1BAA1E2-42A1-8912-AFC9-EFB89AD2D42F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68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D6C982A0-E8AF-D0A8-B41D-3CAE8A0A7B87}"/>
              </a:ext>
            </a:extLst>
          </p:cNvPr>
          <p:cNvSpPr/>
          <p:nvPr/>
        </p:nvSpPr>
        <p:spPr>
          <a:xfrm>
            <a:off x="18553471" y="8938479"/>
            <a:ext cx="260770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AEE8B29-2382-673B-F46C-0E64691B192D}"/>
              </a:ext>
            </a:extLst>
          </p:cNvPr>
          <p:cNvSpPr/>
          <p:nvPr/>
        </p:nvSpPr>
        <p:spPr>
          <a:xfrm>
            <a:off x="18553471" y="10297543"/>
            <a:ext cx="2607702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1190908" y="756443"/>
            <a:ext cx="572424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EMPLOYEES</a:t>
            </a:r>
            <a:endParaRPr lang="en-US" altLang="zh-CN" sz="4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812FCF-2D8F-0C4C-F0A2-568C1C1F8CEF}"/>
              </a:ext>
            </a:extLst>
          </p:cNvPr>
          <p:cNvSpPr/>
          <p:nvPr/>
        </p:nvSpPr>
        <p:spPr>
          <a:xfrm>
            <a:off x="1230682" y="8938479"/>
            <a:ext cx="482599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8D43FA-105F-DFDF-9E38-F7E426AEF2A1}"/>
              </a:ext>
            </a:extLst>
          </p:cNvPr>
          <p:cNvSpPr/>
          <p:nvPr/>
        </p:nvSpPr>
        <p:spPr>
          <a:xfrm>
            <a:off x="1230682" y="10297543"/>
            <a:ext cx="4825992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F5BB823-01A8-1D15-83C7-AFEDA61A0360}"/>
              </a:ext>
            </a:extLst>
          </p:cNvPr>
          <p:cNvSpPr/>
          <p:nvPr/>
        </p:nvSpPr>
        <p:spPr>
          <a:xfrm>
            <a:off x="6153687" y="8938479"/>
            <a:ext cx="12315288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6F51CC-09C2-2E26-4080-9BB4497DA780}"/>
              </a:ext>
            </a:extLst>
          </p:cNvPr>
          <p:cNvSpPr/>
          <p:nvPr/>
        </p:nvSpPr>
        <p:spPr>
          <a:xfrm>
            <a:off x="18553471" y="11740079"/>
            <a:ext cx="2607702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300F044-FA8B-6161-ACE7-3A19D81D5E2D}"/>
              </a:ext>
            </a:extLst>
          </p:cNvPr>
          <p:cNvSpPr/>
          <p:nvPr/>
        </p:nvSpPr>
        <p:spPr>
          <a:xfrm>
            <a:off x="6153687" y="10297543"/>
            <a:ext cx="12315288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1">
            <a:extLst>
              <a:ext uri="{FF2B5EF4-FFF2-40B4-BE49-F238E27FC236}">
                <a16:creationId xmlns:a16="http://schemas.microsoft.com/office/drawing/2014/main" id="{18E731DD-F12B-212B-299C-B1790ACCD42F}"/>
              </a:ext>
            </a:extLst>
          </p:cNvPr>
          <p:cNvSpPr txBox="1"/>
          <p:nvPr/>
        </p:nvSpPr>
        <p:spPr>
          <a:xfrm>
            <a:off x="1640254" y="8421692"/>
            <a:ext cx="34101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  <a:endParaRPr lang="en-SG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6618B45F-BCBC-956E-A856-EA41DF465CBB}"/>
              </a:ext>
            </a:extLst>
          </p:cNvPr>
          <p:cNvSpPr txBox="1"/>
          <p:nvPr/>
        </p:nvSpPr>
        <p:spPr>
          <a:xfrm>
            <a:off x="1640254" y="10810669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Townhall (Webcast)</a:t>
            </a:r>
            <a:endParaRPr lang="en-S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3D2698B8-3B1A-BA01-37EC-0E178D8BFD97}"/>
              </a:ext>
            </a:extLst>
          </p:cNvPr>
          <p:cNvSpPr txBox="1"/>
          <p:nvPr/>
        </p:nvSpPr>
        <p:spPr>
          <a:xfrm>
            <a:off x="6548583" y="8421692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Collateral</a:t>
            </a:r>
            <a:endParaRPr lang="en-SG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TextBox 1">
            <a:extLst>
              <a:ext uri="{FF2B5EF4-FFF2-40B4-BE49-F238E27FC236}">
                <a16:creationId xmlns:a16="http://schemas.microsoft.com/office/drawing/2014/main" id="{164895F7-4515-7EE1-F392-B8C146A42269}"/>
              </a:ext>
            </a:extLst>
          </p:cNvPr>
          <p:cNvSpPr txBox="1"/>
          <p:nvPr/>
        </p:nvSpPr>
        <p:spPr>
          <a:xfrm>
            <a:off x="1427327" y="4254802"/>
            <a:ext cx="320182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Messages</a:t>
            </a:r>
            <a:endParaRPr lang="en-SG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92208E8F-DD59-71B7-C153-179B4D18F43D}"/>
              </a:ext>
            </a:extLst>
          </p:cNvPr>
          <p:cNvSpPr txBox="1"/>
          <p:nvPr/>
        </p:nvSpPr>
        <p:spPr>
          <a:xfrm>
            <a:off x="8020937" y="2272159"/>
            <a:ext cx="12508818" cy="52014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NewCo overview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 Organization Structure 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Stronger and better business together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For now, no changes to brands and products, sales and distribution, manufacturing operations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impacts – no immediate changes (jobs, job locations, benefits)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Valued as a critical part to help the new company achieve its purpose, strategy and goals</a:t>
            </a:r>
            <a:endParaRPr lang="en-US" sz="26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358A09-B376-16D6-963B-67703542D7EF}"/>
              </a:ext>
            </a:extLst>
          </p:cNvPr>
          <p:cNvSpPr/>
          <p:nvPr/>
        </p:nvSpPr>
        <p:spPr>
          <a:xfrm>
            <a:off x="1230682" y="11740079"/>
            <a:ext cx="4825992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E586D8-1491-6B6E-7292-A01543870267}"/>
              </a:ext>
            </a:extLst>
          </p:cNvPr>
          <p:cNvSpPr/>
          <p:nvPr/>
        </p:nvSpPr>
        <p:spPr>
          <a:xfrm>
            <a:off x="6153687" y="11740079"/>
            <a:ext cx="12315288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36397-82BA-BE91-255A-6CDF43EBB585}"/>
              </a:ext>
            </a:extLst>
          </p:cNvPr>
          <p:cNvSpPr/>
          <p:nvPr/>
        </p:nvSpPr>
        <p:spPr>
          <a:xfrm>
            <a:off x="1248964" y="8229600"/>
            <a:ext cx="19912209" cy="696513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F20CBC9-EA97-0C5C-C143-34A42148ED11}"/>
              </a:ext>
            </a:extLst>
          </p:cNvPr>
          <p:cNvSpPr txBox="1"/>
          <p:nvPr/>
        </p:nvSpPr>
        <p:spPr>
          <a:xfrm>
            <a:off x="19015579" y="8421692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</a:t>
            </a:r>
            <a:endParaRPr lang="en-SG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02412E4-E7BD-D199-BD97-D049FD5A21AA}"/>
              </a:ext>
            </a:extLst>
          </p:cNvPr>
          <p:cNvSpPr txBox="1"/>
          <p:nvPr/>
        </p:nvSpPr>
        <p:spPr>
          <a:xfrm>
            <a:off x="1640253" y="9247067"/>
            <a:ext cx="48259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 All-Employees Day 1 communications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EE1C1E-3F52-38EC-494B-4158DE3C031F}"/>
              </a:ext>
            </a:extLst>
          </p:cNvPr>
          <p:cNvGrpSpPr/>
          <p:nvPr/>
        </p:nvGrpSpPr>
        <p:grpSpPr>
          <a:xfrm>
            <a:off x="6548582" y="9042723"/>
            <a:ext cx="10854823" cy="1157674"/>
            <a:chOff x="6862907" y="9385623"/>
            <a:chExt cx="10854823" cy="1157674"/>
          </a:xfrm>
        </p:grpSpPr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6FFDFCFC-2FD5-D2BE-AA42-6D140C048131}"/>
                </a:ext>
              </a:extLst>
            </p:cNvPr>
            <p:cNvSpPr txBox="1"/>
            <p:nvPr/>
          </p:nvSpPr>
          <p:spPr>
            <a:xfrm>
              <a:off x="6862908" y="9385623"/>
              <a:ext cx="482599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24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CEO Welcome Message:</a:t>
              </a:r>
              <a:endParaRPr lang="en-S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id="{83D00433-D6A9-7204-B0EF-62AEAE921C81}"/>
                </a:ext>
              </a:extLst>
            </p:cNvPr>
            <p:cNvSpPr txBox="1"/>
            <p:nvPr/>
          </p:nvSpPr>
          <p:spPr>
            <a:xfrm>
              <a:off x="6862907" y="9804633"/>
              <a:ext cx="1085482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Welcome Video 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Link to Integration Portal (to access Employee Guide and other resources)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C40195-D8AA-77FC-6F03-2054E883843D}"/>
              </a:ext>
            </a:extLst>
          </p:cNvPr>
          <p:cNvGrpSpPr/>
          <p:nvPr/>
        </p:nvGrpSpPr>
        <p:grpSpPr>
          <a:xfrm>
            <a:off x="6548582" y="10381014"/>
            <a:ext cx="10854823" cy="1157674"/>
            <a:chOff x="6862907" y="9385623"/>
            <a:chExt cx="10854823" cy="1157674"/>
          </a:xfrm>
        </p:grpSpPr>
        <p:sp>
          <p:nvSpPr>
            <p:cNvPr id="18" name="TextBox 1">
              <a:extLst>
                <a:ext uri="{FF2B5EF4-FFF2-40B4-BE49-F238E27FC236}">
                  <a16:creationId xmlns:a16="http://schemas.microsoft.com/office/drawing/2014/main" id="{DABD9721-A074-374E-50AF-91716AC0945E}"/>
                </a:ext>
              </a:extLst>
            </p:cNvPr>
            <p:cNvSpPr txBox="1"/>
            <p:nvPr/>
          </p:nvSpPr>
          <p:spPr>
            <a:xfrm>
              <a:off x="6862908" y="9385623"/>
              <a:ext cx="482599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4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Hosted by CEO:</a:t>
              </a:r>
              <a:endParaRPr lang="en-SG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">
              <a:extLst>
                <a:ext uri="{FF2B5EF4-FFF2-40B4-BE49-F238E27FC236}">
                  <a16:creationId xmlns:a16="http://schemas.microsoft.com/office/drawing/2014/main" id="{2AF5F490-F9D9-AC4E-768F-CDB2054FC1A5}"/>
                </a:ext>
              </a:extLst>
            </p:cNvPr>
            <p:cNvSpPr txBox="1"/>
            <p:nvPr/>
          </p:nvSpPr>
          <p:spPr>
            <a:xfrm>
              <a:off x="6862907" y="9804633"/>
              <a:ext cx="1085482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Welcome speeches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Overview of NewCo (vision, scope, goals)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0" name="TextBox 1">
            <a:extLst>
              <a:ext uri="{FF2B5EF4-FFF2-40B4-BE49-F238E27FC236}">
                <a16:creationId xmlns:a16="http://schemas.microsoft.com/office/drawing/2014/main" id="{92E1F175-BA86-2984-2A6B-72DC6D6C34FE}"/>
              </a:ext>
            </a:extLst>
          </p:cNvPr>
          <p:cNvSpPr txBox="1"/>
          <p:nvPr/>
        </p:nvSpPr>
        <p:spPr>
          <a:xfrm>
            <a:off x="1640254" y="12081407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Engaged by their Country GMs 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F19E1A97-2904-2D89-5F75-9583FC37577B}"/>
              </a:ext>
            </a:extLst>
          </p:cNvPr>
          <p:cNvSpPr txBox="1"/>
          <p:nvPr/>
        </p:nvSpPr>
        <p:spPr>
          <a:xfrm>
            <a:off x="6548582" y="11912660"/>
            <a:ext cx="108548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 Country Townhalls / Meet and Greets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Engaged by their managers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31543AA4-BDE4-B36D-80C5-B9B940050097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9B87B7-43F8-5F58-C663-6814F99D9014}"/>
              </a:ext>
            </a:extLst>
          </p:cNvPr>
          <p:cNvSpPr txBox="1"/>
          <p:nvPr/>
        </p:nvSpPr>
        <p:spPr>
          <a:xfrm>
            <a:off x="19023173" y="9399466"/>
            <a:ext cx="98915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1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FA7683-8463-528C-BEFB-8BD16753C9A0}"/>
              </a:ext>
            </a:extLst>
          </p:cNvPr>
          <p:cNvSpPr txBox="1"/>
          <p:nvPr/>
        </p:nvSpPr>
        <p:spPr>
          <a:xfrm>
            <a:off x="19023173" y="10827961"/>
            <a:ext cx="98915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2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69A26-EA47-B762-C45D-51A0ED4D9895}"/>
              </a:ext>
            </a:extLst>
          </p:cNvPr>
          <p:cNvSpPr txBox="1"/>
          <p:nvPr/>
        </p:nvSpPr>
        <p:spPr>
          <a:xfrm>
            <a:off x="19023173" y="12097326"/>
            <a:ext cx="15065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1-3</a:t>
            </a:r>
            <a:endParaRPr lang="en-US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Holder 5">
            <a:extLst>
              <a:ext uri="{FF2B5EF4-FFF2-40B4-BE49-F238E27FC236}">
                <a16:creationId xmlns:a16="http://schemas.microsoft.com/office/drawing/2014/main" id="{B8EBCE9E-2EBC-3C1B-7402-643F46C12AD2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329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190907" y="756443"/>
            <a:ext cx="1562181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MANUFACTURING – PLANT EMPLOYEES</a:t>
            </a:r>
            <a:endParaRPr lang="en-US" altLang="zh-CN" sz="4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812FCF-2D8F-0C4C-F0A2-568C1C1F8CEF}"/>
              </a:ext>
            </a:extLst>
          </p:cNvPr>
          <p:cNvSpPr/>
          <p:nvPr/>
        </p:nvSpPr>
        <p:spPr>
          <a:xfrm>
            <a:off x="1230682" y="8938479"/>
            <a:ext cx="482599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8D43FA-105F-DFDF-9E38-F7E426AEF2A1}"/>
              </a:ext>
            </a:extLst>
          </p:cNvPr>
          <p:cNvSpPr/>
          <p:nvPr/>
        </p:nvSpPr>
        <p:spPr>
          <a:xfrm>
            <a:off x="1230682" y="10297543"/>
            <a:ext cx="4825992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F5BB823-01A8-1D15-83C7-AFEDA61A0360}"/>
              </a:ext>
            </a:extLst>
          </p:cNvPr>
          <p:cNvSpPr/>
          <p:nvPr/>
        </p:nvSpPr>
        <p:spPr>
          <a:xfrm>
            <a:off x="6153687" y="8938479"/>
            <a:ext cx="10854823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300F044-FA8B-6161-ACE7-3A19D81D5E2D}"/>
              </a:ext>
            </a:extLst>
          </p:cNvPr>
          <p:cNvSpPr/>
          <p:nvPr/>
        </p:nvSpPr>
        <p:spPr>
          <a:xfrm>
            <a:off x="6153687" y="10297543"/>
            <a:ext cx="10854823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6C982A0-E8AF-D0A8-B41D-3CAE8A0A7B87}"/>
              </a:ext>
            </a:extLst>
          </p:cNvPr>
          <p:cNvSpPr/>
          <p:nvPr/>
        </p:nvSpPr>
        <p:spPr>
          <a:xfrm>
            <a:off x="17105523" y="8938479"/>
            <a:ext cx="4055650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AEE8B29-2382-673B-F46C-0E64691B192D}"/>
              </a:ext>
            </a:extLst>
          </p:cNvPr>
          <p:cNvSpPr/>
          <p:nvPr/>
        </p:nvSpPr>
        <p:spPr>
          <a:xfrm>
            <a:off x="17105523" y="10297543"/>
            <a:ext cx="4055650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1">
            <a:extLst>
              <a:ext uri="{FF2B5EF4-FFF2-40B4-BE49-F238E27FC236}">
                <a16:creationId xmlns:a16="http://schemas.microsoft.com/office/drawing/2014/main" id="{18E731DD-F12B-212B-299C-B1790ACCD42F}"/>
              </a:ext>
            </a:extLst>
          </p:cNvPr>
          <p:cNvSpPr txBox="1"/>
          <p:nvPr/>
        </p:nvSpPr>
        <p:spPr>
          <a:xfrm>
            <a:off x="1640254" y="8421692"/>
            <a:ext cx="34101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  <a:endParaRPr lang="en-SG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6618B45F-BCBC-956E-A856-EA41DF465CBB}"/>
              </a:ext>
            </a:extLst>
          </p:cNvPr>
          <p:cNvSpPr txBox="1"/>
          <p:nvPr/>
        </p:nvSpPr>
        <p:spPr>
          <a:xfrm>
            <a:off x="1640254" y="10604190"/>
            <a:ext cx="48259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[PMs] Join Global Townhall (Webcast)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3D2698B8-3B1A-BA01-37EC-0E178D8BFD97}"/>
              </a:ext>
            </a:extLst>
          </p:cNvPr>
          <p:cNvSpPr txBox="1"/>
          <p:nvPr/>
        </p:nvSpPr>
        <p:spPr>
          <a:xfrm>
            <a:off x="6548583" y="8421692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Collateral</a:t>
            </a:r>
            <a:endParaRPr lang="en-SG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1358A09-B376-16D6-963B-67703542D7EF}"/>
              </a:ext>
            </a:extLst>
          </p:cNvPr>
          <p:cNvSpPr/>
          <p:nvPr/>
        </p:nvSpPr>
        <p:spPr>
          <a:xfrm>
            <a:off x="1230682" y="11740079"/>
            <a:ext cx="4825992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E586D8-1491-6B6E-7292-A01543870267}"/>
              </a:ext>
            </a:extLst>
          </p:cNvPr>
          <p:cNvSpPr/>
          <p:nvPr/>
        </p:nvSpPr>
        <p:spPr>
          <a:xfrm>
            <a:off x="6153687" y="11740079"/>
            <a:ext cx="10854823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6F51CC-09C2-2E26-4080-9BB4497DA780}"/>
              </a:ext>
            </a:extLst>
          </p:cNvPr>
          <p:cNvSpPr/>
          <p:nvPr/>
        </p:nvSpPr>
        <p:spPr>
          <a:xfrm>
            <a:off x="17105523" y="11740079"/>
            <a:ext cx="4055650" cy="101945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36397-82BA-BE91-255A-6CDF43EBB585}"/>
              </a:ext>
            </a:extLst>
          </p:cNvPr>
          <p:cNvSpPr/>
          <p:nvPr/>
        </p:nvSpPr>
        <p:spPr>
          <a:xfrm>
            <a:off x="1248964" y="8229600"/>
            <a:ext cx="19912209" cy="696513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F20CBC9-EA97-0C5C-C143-34A42148ED11}"/>
              </a:ext>
            </a:extLst>
          </p:cNvPr>
          <p:cNvSpPr txBox="1"/>
          <p:nvPr/>
        </p:nvSpPr>
        <p:spPr>
          <a:xfrm>
            <a:off x="17363759" y="8421692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</a:t>
            </a:r>
            <a:endParaRPr lang="en-SG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02412E4-E7BD-D199-BD97-D049FD5A21AA}"/>
              </a:ext>
            </a:extLst>
          </p:cNvPr>
          <p:cNvSpPr txBox="1"/>
          <p:nvPr/>
        </p:nvSpPr>
        <p:spPr>
          <a:xfrm>
            <a:off x="1640253" y="9247067"/>
            <a:ext cx="42747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[PMs] Receive All-Employees Day 1 communications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EE1C1E-3F52-38EC-494B-4158DE3C031F}"/>
              </a:ext>
            </a:extLst>
          </p:cNvPr>
          <p:cNvGrpSpPr/>
          <p:nvPr/>
        </p:nvGrpSpPr>
        <p:grpSpPr>
          <a:xfrm>
            <a:off x="6548582" y="9042723"/>
            <a:ext cx="10854823" cy="1157674"/>
            <a:chOff x="6862907" y="9385623"/>
            <a:chExt cx="10854823" cy="1157674"/>
          </a:xfrm>
        </p:grpSpPr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6FFDFCFC-2FD5-D2BE-AA42-6D140C048131}"/>
                </a:ext>
              </a:extLst>
            </p:cNvPr>
            <p:cNvSpPr txBox="1"/>
            <p:nvPr/>
          </p:nvSpPr>
          <p:spPr>
            <a:xfrm>
              <a:off x="6862908" y="9385623"/>
              <a:ext cx="482599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24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CEO Welcome Message:</a:t>
              </a:r>
              <a:endParaRPr lang="en-S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id="{83D00433-D6A9-7204-B0EF-62AEAE921C81}"/>
                </a:ext>
              </a:extLst>
            </p:cNvPr>
            <p:cNvSpPr txBox="1"/>
            <p:nvPr/>
          </p:nvSpPr>
          <p:spPr>
            <a:xfrm>
              <a:off x="6862907" y="9804633"/>
              <a:ext cx="1085482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Welcome Video 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Link to Integration Portal </a:t>
              </a:r>
              <a:endPara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AC40195-D8AA-77FC-6F03-2054E883843D}"/>
              </a:ext>
            </a:extLst>
          </p:cNvPr>
          <p:cNvGrpSpPr/>
          <p:nvPr/>
        </p:nvGrpSpPr>
        <p:grpSpPr>
          <a:xfrm>
            <a:off x="6548582" y="10381014"/>
            <a:ext cx="7816347" cy="1157674"/>
            <a:chOff x="6862907" y="9385623"/>
            <a:chExt cx="7816347" cy="1157674"/>
          </a:xfrm>
        </p:grpSpPr>
        <p:sp>
          <p:nvSpPr>
            <p:cNvPr id="18" name="TextBox 1">
              <a:extLst>
                <a:ext uri="{FF2B5EF4-FFF2-40B4-BE49-F238E27FC236}">
                  <a16:creationId xmlns:a16="http://schemas.microsoft.com/office/drawing/2014/main" id="{DABD9721-A074-374E-50AF-91716AC0945E}"/>
                </a:ext>
              </a:extLst>
            </p:cNvPr>
            <p:cNvSpPr txBox="1"/>
            <p:nvPr/>
          </p:nvSpPr>
          <p:spPr>
            <a:xfrm>
              <a:off x="6862908" y="9385623"/>
              <a:ext cx="4825992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4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Hosted by CEO:</a:t>
              </a:r>
              <a:endParaRPr lang="en-SG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">
              <a:extLst>
                <a:ext uri="{FF2B5EF4-FFF2-40B4-BE49-F238E27FC236}">
                  <a16:creationId xmlns:a16="http://schemas.microsoft.com/office/drawing/2014/main" id="{2AF5F490-F9D9-AC4E-768F-CDB2054FC1A5}"/>
                </a:ext>
              </a:extLst>
            </p:cNvPr>
            <p:cNvSpPr txBox="1"/>
            <p:nvPr/>
          </p:nvSpPr>
          <p:spPr>
            <a:xfrm>
              <a:off x="6862907" y="9804633"/>
              <a:ext cx="7816347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Welcome speeches</a:t>
              </a:r>
              <a:endPara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400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Overview of NewCo (vision, scope, goals)</a:t>
              </a:r>
              <a:endPara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0" name="TextBox 1">
            <a:extLst>
              <a:ext uri="{FF2B5EF4-FFF2-40B4-BE49-F238E27FC236}">
                <a16:creationId xmlns:a16="http://schemas.microsoft.com/office/drawing/2014/main" id="{92E1F175-BA86-2984-2A6B-72DC6D6C34FE}"/>
              </a:ext>
            </a:extLst>
          </p:cNvPr>
          <p:cNvSpPr txBox="1"/>
          <p:nvPr/>
        </p:nvSpPr>
        <p:spPr>
          <a:xfrm>
            <a:off x="1640254" y="11845431"/>
            <a:ext cx="364604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Plant managers begin to engage plant employees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F19E1A97-2904-2D89-5F75-9583FC37577B}"/>
              </a:ext>
            </a:extLst>
          </p:cNvPr>
          <p:cNvSpPr txBox="1"/>
          <p:nvPr/>
        </p:nvSpPr>
        <p:spPr>
          <a:xfrm>
            <a:off x="6548582" y="11912660"/>
            <a:ext cx="108548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Welcome Video and Webcast recording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 Communications Playbook (Guide, Speaking Points, FAQs)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B00F0D2-7F98-3007-7CB5-F29A6F97F96D}"/>
              </a:ext>
            </a:extLst>
          </p:cNvPr>
          <p:cNvSpPr txBox="1"/>
          <p:nvPr/>
        </p:nvSpPr>
        <p:spPr>
          <a:xfrm>
            <a:off x="17363758" y="9058004"/>
            <a:ext cx="354945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1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(relevant materials printed to notice boards)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DA5305E-9AF0-BE1E-8C07-AC99CDE4BDE4}"/>
              </a:ext>
            </a:extLst>
          </p:cNvPr>
          <p:cNvSpPr txBox="1"/>
          <p:nvPr/>
        </p:nvSpPr>
        <p:spPr>
          <a:xfrm>
            <a:off x="17363759" y="10827961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2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662ABB29-760E-6C25-BCB1-A6C0DA67BACB}"/>
              </a:ext>
            </a:extLst>
          </p:cNvPr>
          <p:cNvSpPr txBox="1"/>
          <p:nvPr/>
        </p:nvSpPr>
        <p:spPr>
          <a:xfrm>
            <a:off x="17363759" y="11888158"/>
            <a:ext cx="37974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 videos to employees, team huddles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15ACD036-4714-BCBA-9C0A-92745341DF4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92208E8F-DD59-71B7-C153-179B4D18F43D}"/>
              </a:ext>
            </a:extLst>
          </p:cNvPr>
          <p:cNvSpPr txBox="1"/>
          <p:nvPr/>
        </p:nvSpPr>
        <p:spPr>
          <a:xfrm>
            <a:off x="7988512" y="2656280"/>
            <a:ext cx="12672135" cy="4801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NewCo overview 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 Organization Structure 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Safety as a key focus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No changes immediately to manufacturing processes / activity, distribution processes – business as usual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Continue plant manufacturing activities for quality products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Plant managers – engage and cascade communication to their plant employees</a:t>
            </a:r>
            <a:endParaRPr lang="en-US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FC3492C9-FF11-7426-7E7B-C1B8371BF704}"/>
              </a:ext>
            </a:extLst>
          </p:cNvPr>
          <p:cNvSpPr txBox="1"/>
          <p:nvPr/>
        </p:nvSpPr>
        <p:spPr>
          <a:xfrm>
            <a:off x="1427327" y="4254802"/>
            <a:ext cx="320182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Messages</a:t>
            </a:r>
            <a:endParaRPr lang="en-SG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810D3099-CAB8-DA34-2247-9E3620F31B8B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88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1190908" y="1169401"/>
            <a:ext cx="472411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CUSTOMERS</a:t>
            </a:r>
            <a:endParaRPr lang="en-US" altLang="zh-CN" sz="4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812FCF-2D8F-0C4C-F0A2-568C1C1F8CEF}"/>
              </a:ext>
            </a:extLst>
          </p:cNvPr>
          <p:cNvSpPr/>
          <p:nvPr/>
        </p:nvSpPr>
        <p:spPr>
          <a:xfrm>
            <a:off x="1230682" y="8938479"/>
            <a:ext cx="482599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8D43FA-105F-DFDF-9E38-F7E426AEF2A1}"/>
              </a:ext>
            </a:extLst>
          </p:cNvPr>
          <p:cNvSpPr/>
          <p:nvPr/>
        </p:nvSpPr>
        <p:spPr>
          <a:xfrm>
            <a:off x="1230682" y="10297543"/>
            <a:ext cx="4825992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F5BB823-01A8-1D15-83C7-AFEDA61A0360}"/>
              </a:ext>
            </a:extLst>
          </p:cNvPr>
          <p:cNvSpPr/>
          <p:nvPr/>
        </p:nvSpPr>
        <p:spPr>
          <a:xfrm>
            <a:off x="6153687" y="8938479"/>
            <a:ext cx="10854823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300F044-FA8B-6161-ACE7-3A19D81D5E2D}"/>
              </a:ext>
            </a:extLst>
          </p:cNvPr>
          <p:cNvSpPr/>
          <p:nvPr/>
        </p:nvSpPr>
        <p:spPr>
          <a:xfrm>
            <a:off x="6153687" y="10297543"/>
            <a:ext cx="10854823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6C982A0-E8AF-D0A8-B41D-3CAE8A0A7B87}"/>
              </a:ext>
            </a:extLst>
          </p:cNvPr>
          <p:cNvSpPr/>
          <p:nvPr/>
        </p:nvSpPr>
        <p:spPr>
          <a:xfrm>
            <a:off x="17105523" y="8938479"/>
            <a:ext cx="4055650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AEE8B29-2382-673B-F46C-0E64691B192D}"/>
              </a:ext>
            </a:extLst>
          </p:cNvPr>
          <p:cNvSpPr/>
          <p:nvPr/>
        </p:nvSpPr>
        <p:spPr>
          <a:xfrm>
            <a:off x="17105523" y="10297543"/>
            <a:ext cx="4055650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1">
            <a:extLst>
              <a:ext uri="{FF2B5EF4-FFF2-40B4-BE49-F238E27FC236}">
                <a16:creationId xmlns:a16="http://schemas.microsoft.com/office/drawing/2014/main" id="{18E731DD-F12B-212B-299C-B1790ACCD42F}"/>
              </a:ext>
            </a:extLst>
          </p:cNvPr>
          <p:cNvSpPr txBox="1"/>
          <p:nvPr/>
        </p:nvSpPr>
        <p:spPr>
          <a:xfrm>
            <a:off x="1640254" y="8421692"/>
            <a:ext cx="34101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  <a:endParaRPr lang="en-SG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6618B45F-BCBC-956E-A856-EA41DF465CBB}"/>
              </a:ext>
            </a:extLst>
          </p:cNvPr>
          <p:cNvSpPr txBox="1"/>
          <p:nvPr/>
        </p:nvSpPr>
        <p:spPr>
          <a:xfrm>
            <a:off x="1640254" y="10456705"/>
            <a:ext cx="441642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accounts engaged personally by sales account manager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3D2698B8-3B1A-BA01-37EC-0E178D8BFD97}"/>
              </a:ext>
            </a:extLst>
          </p:cNvPr>
          <p:cNvSpPr txBox="1"/>
          <p:nvPr/>
        </p:nvSpPr>
        <p:spPr>
          <a:xfrm>
            <a:off x="6548583" y="8421692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Collateral</a:t>
            </a:r>
            <a:endParaRPr lang="en-SG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36397-82BA-BE91-255A-6CDF43EBB585}"/>
              </a:ext>
            </a:extLst>
          </p:cNvPr>
          <p:cNvSpPr/>
          <p:nvPr/>
        </p:nvSpPr>
        <p:spPr>
          <a:xfrm>
            <a:off x="1248964" y="8229600"/>
            <a:ext cx="19912209" cy="696513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F20CBC9-EA97-0C5C-C143-34A42148ED11}"/>
              </a:ext>
            </a:extLst>
          </p:cNvPr>
          <p:cNvSpPr txBox="1"/>
          <p:nvPr/>
        </p:nvSpPr>
        <p:spPr>
          <a:xfrm>
            <a:off x="17363759" y="8421692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</a:t>
            </a:r>
            <a:endParaRPr lang="en-SG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02412E4-E7BD-D199-BD97-D049FD5A21AA}"/>
              </a:ext>
            </a:extLst>
          </p:cNvPr>
          <p:cNvSpPr txBox="1"/>
          <p:nvPr/>
        </p:nvSpPr>
        <p:spPr>
          <a:xfrm>
            <a:off x="1640253" y="9247067"/>
            <a:ext cx="42747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letter from their sales account manager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6FFDFCFC-2FD5-D2BE-AA42-6D140C048131}"/>
              </a:ext>
            </a:extLst>
          </p:cNvPr>
          <p:cNvSpPr txBox="1"/>
          <p:nvPr/>
        </p:nvSpPr>
        <p:spPr>
          <a:xfrm>
            <a:off x="6548583" y="9367190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Letter 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DABD9721-A074-374E-50AF-91716AC0945E}"/>
              </a:ext>
            </a:extLst>
          </p:cNvPr>
          <p:cNvSpPr txBox="1"/>
          <p:nvPr/>
        </p:nvSpPr>
        <p:spPr>
          <a:xfrm>
            <a:off x="6548583" y="10675984"/>
            <a:ext cx="90257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None (Sales Team will be equipped with speaking points to talk about the new co.)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B00F0D2-7F98-3007-7CB5-F29A6F97F96D}"/>
              </a:ext>
            </a:extLst>
          </p:cNvPr>
          <p:cNvSpPr txBox="1"/>
          <p:nvPr/>
        </p:nvSpPr>
        <p:spPr>
          <a:xfrm>
            <a:off x="17363758" y="9411968"/>
            <a:ext cx="35494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DA5305E-9AF0-BE1E-8C07-AC99CDE4BDE4}"/>
              </a:ext>
            </a:extLst>
          </p:cNvPr>
          <p:cNvSpPr txBox="1"/>
          <p:nvPr/>
        </p:nvSpPr>
        <p:spPr>
          <a:xfrm>
            <a:off x="17363759" y="10827961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1-2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76C84E55-8604-5683-50D6-68F7E053B4F9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92208E8F-DD59-71B7-C153-179B4D18F43D}"/>
              </a:ext>
            </a:extLst>
          </p:cNvPr>
          <p:cNvSpPr txBox="1"/>
          <p:nvPr/>
        </p:nvSpPr>
        <p:spPr>
          <a:xfrm>
            <a:off x="7988513" y="2967865"/>
            <a:ext cx="11508856" cy="36317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Acquirer has acquired Acquired Company</a:t>
            </a:r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Continued commitment and combined capabilities to add long-term</a:t>
            </a:r>
          </a:p>
          <a:p>
            <a:pPr marL="473868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changes to brands, products, pricing, sales contacts, distribution process immediately</a:t>
            </a:r>
          </a:p>
          <a:p>
            <a:pPr marL="130968" marR="0" lvl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2000" dirty="0"/>
          </a:p>
          <a:p>
            <a:pPr marL="588168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Continue to partner with current sales persons to fulfill orders for respective brands</a:t>
            </a:r>
            <a:endParaRPr lang="en-US" sz="2000" dirty="0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3E87D65-C0DE-980C-AD1D-B03BD38DA47E}"/>
              </a:ext>
            </a:extLst>
          </p:cNvPr>
          <p:cNvSpPr txBox="1"/>
          <p:nvPr/>
        </p:nvSpPr>
        <p:spPr>
          <a:xfrm>
            <a:off x="1427327" y="4254802"/>
            <a:ext cx="320182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Messages</a:t>
            </a:r>
            <a:endParaRPr lang="en-SG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9940AD66-6E11-8F86-7868-1F810AD00F24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999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A7812FCF-2D8F-0C4C-F0A2-568C1C1F8CEF}"/>
              </a:ext>
            </a:extLst>
          </p:cNvPr>
          <p:cNvSpPr/>
          <p:nvPr/>
        </p:nvSpPr>
        <p:spPr>
          <a:xfrm>
            <a:off x="1230682" y="8938479"/>
            <a:ext cx="4825992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8D43FA-105F-DFDF-9E38-F7E426AEF2A1}"/>
              </a:ext>
            </a:extLst>
          </p:cNvPr>
          <p:cNvSpPr/>
          <p:nvPr/>
        </p:nvSpPr>
        <p:spPr>
          <a:xfrm>
            <a:off x="1230682" y="10297543"/>
            <a:ext cx="4825992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F5BB823-01A8-1D15-83C7-AFEDA61A0360}"/>
              </a:ext>
            </a:extLst>
          </p:cNvPr>
          <p:cNvSpPr/>
          <p:nvPr/>
        </p:nvSpPr>
        <p:spPr>
          <a:xfrm>
            <a:off x="6153687" y="8938479"/>
            <a:ext cx="10854823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4300F044-FA8B-6161-ACE7-3A19D81D5E2D}"/>
              </a:ext>
            </a:extLst>
          </p:cNvPr>
          <p:cNvSpPr/>
          <p:nvPr/>
        </p:nvSpPr>
        <p:spPr>
          <a:xfrm>
            <a:off x="6153687" y="10297543"/>
            <a:ext cx="10854823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6C982A0-E8AF-D0A8-B41D-3CAE8A0A7B87}"/>
              </a:ext>
            </a:extLst>
          </p:cNvPr>
          <p:cNvSpPr/>
          <p:nvPr/>
        </p:nvSpPr>
        <p:spPr>
          <a:xfrm>
            <a:off x="17105523" y="8938479"/>
            <a:ext cx="4055650" cy="143016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AEE8B29-2382-673B-F46C-0E64691B192D}"/>
              </a:ext>
            </a:extLst>
          </p:cNvPr>
          <p:cNvSpPr/>
          <p:nvPr/>
        </p:nvSpPr>
        <p:spPr>
          <a:xfrm>
            <a:off x="17105523" y="10297543"/>
            <a:ext cx="4055650" cy="1430169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TextBox 1">
            <a:extLst>
              <a:ext uri="{FF2B5EF4-FFF2-40B4-BE49-F238E27FC236}">
                <a16:creationId xmlns:a16="http://schemas.microsoft.com/office/drawing/2014/main" id="{18E731DD-F12B-212B-299C-B1790ACCD42F}"/>
              </a:ext>
            </a:extLst>
          </p:cNvPr>
          <p:cNvSpPr txBox="1"/>
          <p:nvPr/>
        </p:nvSpPr>
        <p:spPr>
          <a:xfrm>
            <a:off x="1640254" y="8421692"/>
            <a:ext cx="341014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  <a:endParaRPr lang="en-SG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1" name="TextBox 1">
            <a:extLst>
              <a:ext uri="{FF2B5EF4-FFF2-40B4-BE49-F238E27FC236}">
                <a16:creationId xmlns:a16="http://schemas.microsoft.com/office/drawing/2014/main" id="{6618B45F-BCBC-956E-A856-EA41DF465CBB}"/>
              </a:ext>
            </a:extLst>
          </p:cNvPr>
          <p:cNvSpPr txBox="1"/>
          <p:nvPr/>
        </p:nvSpPr>
        <p:spPr>
          <a:xfrm>
            <a:off x="1640254" y="10604190"/>
            <a:ext cx="441642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Suppliers engaged personally by contract owner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5" name="TextBox 1">
            <a:extLst>
              <a:ext uri="{FF2B5EF4-FFF2-40B4-BE49-F238E27FC236}">
                <a16:creationId xmlns:a16="http://schemas.microsoft.com/office/drawing/2014/main" id="{3D2698B8-3B1A-BA01-37EC-0E178D8BFD97}"/>
              </a:ext>
            </a:extLst>
          </p:cNvPr>
          <p:cNvSpPr txBox="1"/>
          <p:nvPr/>
        </p:nvSpPr>
        <p:spPr>
          <a:xfrm>
            <a:off x="6548583" y="8421692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Collateral</a:t>
            </a:r>
            <a:endParaRPr lang="en-SG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B36397-82BA-BE91-255A-6CDF43EBB585}"/>
              </a:ext>
            </a:extLst>
          </p:cNvPr>
          <p:cNvSpPr/>
          <p:nvPr/>
        </p:nvSpPr>
        <p:spPr>
          <a:xfrm>
            <a:off x="1248964" y="8229600"/>
            <a:ext cx="19912209" cy="696513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F20CBC9-EA97-0C5C-C143-34A42148ED11}"/>
              </a:ext>
            </a:extLst>
          </p:cNvPr>
          <p:cNvSpPr txBox="1"/>
          <p:nvPr/>
        </p:nvSpPr>
        <p:spPr>
          <a:xfrm>
            <a:off x="17363759" y="8421692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</a:t>
            </a:r>
            <a:endParaRPr lang="en-SG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D02412E4-E7BD-D199-BD97-D049FD5A21AA}"/>
              </a:ext>
            </a:extLst>
          </p:cNvPr>
          <p:cNvSpPr txBox="1"/>
          <p:nvPr/>
        </p:nvSpPr>
        <p:spPr>
          <a:xfrm>
            <a:off x="1640253" y="9247067"/>
            <a:ext cx="427477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 letter from their current contract owner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6FFDFCFC-2FD5-D2BE-AA42-6D140C048131}"/>
              </a:ext>
            </a:extLst>
          </p:cNvPr>
          <p:cNvSpPr txBox="1"/>
          <p:nvPr/>
        </p:nvSpPr>
        <p:spPr>
          <a:xfrm>
            <a:off x="6548583" y="9190208"/>
            <a:ext cx="48259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 Letter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DABD9721-A074-374E-50AF-91716AC0945E}"/>
              </a:ext>
            </a:extLst>
          </p:cNvPr>
          <p:cNvSpPr txBox="1"/>
          <p:nvPr/>
        </p:nvSpPr>
        <p:spPr>
          <a:xfrm>
            <a:off x="6548583" y="10616990"/>
            <a:ext cx="902571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None (Refer Supplier Communications Playbook for Guide, Letters, Speaking Points, FAQs)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B00F0D2-7F98-3007-7CB5-F29A6F97F96D}"/>
              </a:ext>
            </a:extLst>
          </p:cNvPr>
          <p:cNvSpPr txBox="1"/>
          <p:nvPr/>
        </p:nvSpPr>
        <p:spPr>
          <a:xfrm>
            <a:off x="17363758" y="9411968"/>
            <a:ext cx="35494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DA5305E-9AF0-BE1E-8C07-AC99CDE4BDE4}"/>
              </a:ext>
            </a:extLst>
          </p:cNvPr>
          <p:cNvSpPr txBox="1"/>
          <p:nvPr/>
        </p:nvSpPr>
        <p:spPr>
          <a:xfrm>
            <a:off x="17363759" y="10827961"/>
            <a:ext cx="12782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1-2</a:t>
            </a:r>
            <a:endParaRPr lang="en-SG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7D3E534B-BBF5-76BF-22DB-177F5090DD5B}"/>
              </a:ext>
            </a:extLst>
          </p:cNvPr>
          <p:cNvSpPr txBox="1"/>
          <p:nvPr/>
        </p:nvSpPr>
        <p:spPr>
          <a:xfrm>
            <a:off x="1190907" y="1169400"/>
            <a:ext cx="423649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SUPPLIERS </a:t>
            </a:r>
            <a:endParaRPr lang="en-US" altLang="zh-CN" sz="4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0D19C797-0578-7AA2-C193-41DBF04EE1F5}"/>
              </a:ext>
            </a:extLst>
          </p:cNvPr>
          <p:cNvSpPr txBox="1"/>
          <p:nvPr/>
        </p:nvSpPr>
        <p:spPr>
          <a:xfrm>
            <a:off x="6548583" y="9639331"/>
            <a:ext cx="592855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1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NewCo entity details (name, registration)</a:t>
            </a: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D05F9F2-EC05-D01D-3D44-2DE49FD854D9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92208E8F-DD59-71B7-C153-179B4D18F43D}"/>
              </a:ext>
            </a:extLst>
          </p:cNvPr>
          <p:cNvSpPr txBox="1"/>
          <p:nvPr/>
        </p:nvSpPr>
        <p:spPr>
          <a:xfrm>
            <a:off x="8123090" y="3125181"/>
            <a:ext cx="12537557" cy="34470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Acquirer has acquired Acquired Company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Stronger and better business together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No changes to supply arrangements immediately – business as usual until we engage in further discussions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Continue to work with contract owners to fulfill supply arrangements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35BE4F44-0227-94A4-141C-2C4238D10E89}"/>
              </a:ext>
            </a:extLst>
          </p:cNvPr>
          <p:cNvSpPr txBox="1"/>
          <p:nvPr/>
        </p:nvSpPr>
        <p:spPr>
          <a:xfrm>
            <a:off x="1427327" y="4254802"/>
            <a:ext cx="320182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Messages</a:t>
            </a:r>
            <a:endParaRPr lang="en-SG" sz="32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A60DAF3A-8BCD-A8DB-6E02-CB7D0173EE63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6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7D3E534B-BBF5-76BF-22DB-177F5090DD5B}"/>
              </a:ext>
            </a:extLst>
          </p:cNvPr>
          <p:cNvSpPr txBox="1"/>
          <p:nvPr/>
        </p:nvSpPr>
        <p:spPr>
          <a:xfrm>
            <a:off x="1190907" y="1169400"/>
            <a:ext cx="10183668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HOMEPAGE TEMPLATE</a:t>
            </a:r>
            <a:endParaRPr lang="en-US" altLang="zh-CN" sz="4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12EEFF-F627-8212-6E11-F1AA965A250C}"/>
              </a:ext>
            </a:extLst>
          </p:cNvPr>
          <p:cNvSpPr/>
          <p:nvPr/>
        </p:nvSpPr>
        <p:spPr>
          <a:xfrm>
            <a:off x="1190907" y="2802194"/>
            <a:ext cx="9634409" cy="10521920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7F3F5B-3AFD-3DB3-CBE7-EA1E653E866D}"/>
              </a:ext>
            </a:extLst>
          </p:cNvPr>
          <p:cNvSpPr/>
          <p:nvPr/>
        </p:nvSpPr>
        <p:spPr>
          <a:xfrm>
            <a:off x="8347587" y="3279462"/>
            <a:ext cx="1887794" cy="1499016"/>
          </a:xfrm>
          <a:prstGeom prst="rect">
            <a:avLst/>
          </a:prstGeom>
          <a:solidFill>
            <a:srgbClr val="0070C0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CCD931D-41B0-DC67-813B-63D753E0C8C5}"/>
              </a:ext>
            </a:extLst>
          </p:cNvPr>
          <p:cNvSpPr txBox="1"/>
          <p:nvPr/>
        </p:nvSpPr>
        <p:spPr>
          <a:xfrm>
            <a:off x="9027597" y="3875081"/>
            <a:ext cx="81352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</a:t>
            </a:r>
            <a:endParaRPr lang="en-US" altLang="zh-CN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78DFCF-2622-D1B6-6F03-0478BF9DBAC4}"/>
              </a:ext>
            </a:extLst>
          </p:cNvPr>
          <p:cNvSpPr/>
          <p:nvPr/>
        </p:nvSpPr>
        <p:spPr>
          <a:xfrm>
            <a:off x="2087497" y="5022911"/>
            <a:ext cx="8147883" cy="557364"/>
          </a:xfrm>
          <a:prstGeom prst="rect">
            <a:avLst/>
          </a:prstGeom>
          <a:solidFill>
            <a:srgbClr val="0070C0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E39AC1C5-CB45-839A-0848-CD4EA6043AED}"/>
              </a:ext>
            </a:extLst>
          </p:cNvPr>
          <p:cNvSpPr txBox="1"/>
          <p:nvPr/>
        </p:nvSpPr>
        <p:spPr>
          <a:xfrm>
            <a:off x="3909716" y="5147704"/>
            <a:ext cx="41967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Navigation Menu</a:t>
            </a: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BE589A6C-997E-BF22-5477-E2D3FC7F2290}"/>
              </a:ext>
            </a:extLst>
          </p:cNvPr>
          <p:cNvSpPr txBox="1"/>
          <p:nvPr/>
        </p:nvSpPr>
        <p:spPr>
          <a:xfrm>
            <a:off x="2087497" y="4592917"/>
            <a:ext cx="41967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Welcome, user@email</a:t>
            </a:r>
            <a:endParaRPr lang="en-SG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F4BA031-F8F6-649C-A1B0-3B6EF2999D12}"/>
              </a:ext>
            </a:extLst>
          </p:cNvPr>
          <p:cNvSpPr/>
          <p:nvPr/>
        </p:nvSpPr>
        <p:spPr>
          <a:xfrm>
            <a:off x="2123494" y="5733270"/>
            <a:ext cx="4065666" cy="2818634"/>
          </a:xfrm>
          <a:prstGeom prst="rect">
            <a:avLst/>
          </a:prstGeom>
          <a:solidFill>
            <a:srgbClr val="0070C0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57CEB0A-5E6A-FDA5-1250-D05FCE9F1AA2}"/>
              </a:ext>
            </a:extLst>
          </p:cNvPr>
          <p:cNvGrpSpPr/>
          <p:nvPr/>
        </p:nvGrpSpPr>
        <p:grpSpPr>
          <a:xfrm>
            <a:off x="6249232" y="5733270"/>
            <a:ext cx="3986148" cy="2818634"/>
            <a:chOff x="5866512" y="5780664"/>
            <a:chExt cx="3986148" cy="2818634"/>
          </a:xfrm>
          <a:solidFill>
            <a:srgbClr val="0070C0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F7A0218-8EDB-D938-5568-EDBE00CB07E0}"/>
                </a:ext>
              </a:extLst>
            </p:cNvPr>
            <p:cNvSpPr/>
            <p:nvPr/>
          </p:nvSpPr>
          <p:spPr>
            <a:xfrm>
              <a:off x="5866512" y="5780664"/>
              <a:ext cx="1963038" cy="1380742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3966EF-B48D-D77A-EA79-956660C04DDD}"/>
                </a:ext>
              </a:extLst>
            </p:cNvPr>
            <p:cNvSpPr/>
            <p:nvPr/>
          </p:nvSpPr>
          <p:spPr>
            <a:xfrm>
              <a:off x="7889622" y="5780664"/>
              <a:ext cx="1963038" cy="1380742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D3B7A66-66F6-0909-6FE1-B7154F30120C}"/>
                </a:ext>
              </a:extLst>
            </p:cNvPr>
            <p:cNvSpPr/>
            <p:nvPr/>
          </p:nvSpPr>
          <p:spPr>
            <a:xfrm>
              <a:off x="5866512" y="7218556"/>
              <a:ext cx="1963038" cy="1380742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3F50325-1DE4-9665-37C0-317D2531A250}"/>
                </a:ext>
              </a:extLst>
            </p:cNvPr>
            <p:cNvSpPr/>
            <p:nvPr/>
          </p:nvSpPr>
          <p:spPr>
            <a:xfrm>
              <a:off x="7889622" y="7218556"/>
              <a:ext cx="1963038" cy="1380742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AB9A31-31FA-D6FB-BC65-B50CB212F5CC}"/>
              </a:ext>
            </a:extLst>
          </p:cNvPr>
          <p:cNvGrpSpPr/>
          <p:nvPr/>
        </p:nvGrpSpPr>
        <p:grpSpPr>
          <a:xfrm>
            <a:off x="2087497" y="11285159"/>
            <a:ext cx="8147883" cy="1292538"/>
            <a:chOff x="2087497" y="8937312"/>
            <a:chExt cx="7658743" cy="1292538"/>
          </a:xfrm>
          <a:solidFill>
            <a:srgbClr val="008DF6"/>
          </a:solidFill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FC8AAEE-F210-A438-702D-358BC91E1091}"/>
                </a:ext>
              </a:extLst>
            </p:cNvPr>
            <p:cNvSpPr/>
            <p:nvPr/>
          </p:nvSpPr>
          <p:spPr>
            <a:xfrm>
              <a:off x="2087497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735C58A-E80E-E5EF-FFA9-93F766097988}"/>
                </a:ext>
              </a:extLst>
            </p:cNvPr>
            <p:cNvSpPr/>
            <p:nvPr/>
          </p:nvSpPr>
          <p:spPr>
            <a:xfrm>
              <a:off x="4185892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52357C3-1697-AC2E-D7D5-5CB4505DA200}"/>
                </a:ext>
              </a:extLst>
            </p:cNvPr>
            <p:cNvSpPr/>
            <p:nvPr/>
          </p:nvSpPr>
          <p:spPr>
            <a:xfrm>
              <a:off x="6282741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B1894CD-7871-0190-0C2F-DF1B289438C4}"/>
                </a:ext>
              </a:extLst>
            </p:cNvPr>
            <p:cNvSpPr/>
            <p:nvPr/>
          </p:nvSpPr>
          <p:spPr>
            <a:xfrm>
              <a:off x="8347587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6" name="TextBox 1">
            <a:extLst>
              <a:ext uri="{FF2B5EF4-FFF2-40B4-BE49-F238E27FC236}">
                <a16:creationId xmlns:a16="http://schemas.microsoft.com/office/drawing/2014/main" id="{C02132F1-9A7D-4EC7-5CD5-37815BC57DA1}"/>
              </a:ext>
            </a:extLst>
          </p:cNvPr>
          <p:cNvSpPr txBox="1"/>
          <p:nvPr/>
        </p:nvSpPr>
        <p:spPr>
          <a:xfrm>
            <a:off x="2736322" y="6566401"/>
            <a:ext cx="284001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3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Welcome Video</a:t>
            </a: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458C593F-71C9-EAFE-5F0C-C526F00A0EB1}"/>
              </a:ext>
            </a:extLst>
          </p:cNvPr>
          <p:cNvSpPr txBox="1"/>
          <p:nvPr/>
        </p:nvSpPr>
        <p:spPr>
          <a:xfrm>
            <a:off x="6506574" y="6103792"/>
            <a:ext cx="14483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CEO’s Message</a:t>
            </a:r>
          </a:p>
        </p:txBody>
      </p:sp>
      <p:sp>
        <p:nvSpPr>
          <p:cNvPr id="38" name="TextBox 1">
            <a:extLst>
              <a:ext uri="{FF2B5EF4-FFF2-40B4-BE49-F238E27FC236}">
                <a16:creationId xmlns:a16="http://schemas.microsoft.com/office/drawing/2014/main" id="{381DE846-0B10-96F5-048E-E083B157B7A6}"/>
              </a:ext>
            </a:extLst>
          </p:cNvPr>
          <p:cNvSpPr txBox="1"/>
          <p:nvPr/>
        </p:nvSpPr>
        <p:spPr>
          <a:xfrm>
            <a:off x="8467356" y="6262353"/>
            <a:ext cx="14483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Benefits</a:t>
            </a:r>
          </a:p>
        </p:txBody>
      </p:sp>
      <p:sp>
        <p:nvSpPr>
          <p:cNvPr id="39" name="TextBox 1">
            <a:extLst>
              <a:ext uri="{FF2B5EF4-FFF2-40B4-BE49-F238E27FC236}">
                <a16:creationId xmlns:a16="http://schemas.microsoft.com/office/drawing/2014/main" id="{392EAD58-7B36-5AF6-BE77-CE0474FE1DF8}"/>
              </a:ext>
            </a:extLst>
          </p:cNvPr>
          <p:cNvSpPr txBox="1"/>
          <p:nvPr/>
        </p:nvSpPr>
        <p:spPr>
          <a:xfrm>
            <a:off x="6504318" y="7674397"/>
            <a:ext cx="14483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1">
            <a:extLst>
              <a:ext uri="{FF2B5EF4-FFF2-40B4-BE49-F238E27FC236}">
                <a16:creationId xmlns:a16="http://schemas.microsoft.com/office/drawing/2014/main" id="{402B4AE1-0A94-1CDC-A67F-568482BBE31C}"/>
              </a:ext>
            </a:extLst>
          </p:cNvPr>
          <p:cNvSpPr txBox="1"/>
          <p:nvPr/>
        </p:nvSpPr>
        <p:spPr>
          <a:xfrm>
            <a:off x="8529684" y="7738113"/>
            <a:ext cx="14483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FAQs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8D4A7FBC-74B2-D4F8-9C7E-4296F532BDE1}"/>
              </a:ext>
            </a:extLst>
          </p:cNvPr>
          <p:cNvSpPr txBox="1"/>
          <p:nvPr/>
        </p:nvSpPr>
        <p:spPr>
          <a:xfrm>
            <a:off x="2121764" y="10887100"/>
            <a:ext cx="41967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rgbClr val="2F30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News &amp; Announcements</a:t>
            </a:r>
            <a:endParaRPr lang="en-SG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73AF96-47D3-D7C0-1FDD-8BDE92603D45}"/>
              </a:ext>
            </a:extLst>
          </p:cNvPr>
          <p:cNvGrpSpPr/>
          <p:nvPr/>
        </p:nvGrpSpPr>
        <p:grpSpPr>
          <a:xfrm>
            <a:off x="2087497" y="9282024"/>
            <a:ext cx="8147883" cy="1292538"/>
            <a:chOff x="2087497" y="8937312"/>
            <a:chExt cx="7658743" cy="1292538"/>
          </a:xfrm>
          <a:solidFill>
            <a:srgbClr val="0070C0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C0544DC-4004-9159-8A2F-E19368001A87}"/>
                </a:ext>
              </a:extLst>
            </p:cNvPr>
            <p:cNvSpPr/>
            <p:nvPr/>
          </p:nvSpPr>
          <p:spPr>
            <a:xfrm>
              <a:off x="2087497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26472EC-8E9A-2E7F-4AB7-F162ADA62532}"/>
                </a:ext>
              </a:extLst>
            </p:cNvPr>
            <p:cNvSpPr/>
            <p:nvPr/>
          </p:nvSpPr>
          <p:spPr>
            <a:xfrm>
              <a:off x="4185892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73CFFD-45A0-EFB7-4AB3-C4FA315A3288}"/>
                </a:ext>
              </a:extLst>
            </p:cNvPr>
            <p:cNvSpPr/>
            <p:nvPr/>
          </p:nvSpPr>
          <p:spPr>
            <a:xfrm>
              <a:off x="6282741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DAC371C-635B-632C-E00B-001D117BC886}"/>
                </a:ext>
              </a:extLst>
            </p:cNvPr>
            <p:cNvSpPr/>
            <p:nvPr/>
          </p:nvSpPr>
          <p:spPr>
            <a:xfrm>
              <a:off x="8347587" y="8937312"/>
              <a:ext cx="1398653" cy="1292538"/>
            </a:xfrm>
            <a:prstGeom prst="rect">
              <a:avLst/>
            </a:prstGeom>
            <a:grpFill/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extBox 1">
            <a:extLst>
              <a:ext uri="{FF2B5EF4-FFF2-40B4-BE49-F238E27FC236}">
                <a16:creationId xmlns:a16="http://schemas.microsoft.com/office/drawing/2014/main" id="{C4100247-79B1-6E66-115D-C9AD4CC3CC34}"/>
              </a:ext>
            </a:extLst>
          </p:cNvPr>
          <p:cNvSpPr txBox="1"/>
          <p:nvPr/>
        </p:nvSpPr>
        <p:spPr>
          <a:xfrm>
            <a:off x="2121764" y="8883462"/>
            <a:ext cx="419679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rgbClr val="2F30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Resources</a:t>
            </a:r>
            <a:endParaRPr lang="en-SG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B36218F9-C552-467B-423B-073C8FAD9D06}"/>
              </a:ext>
            </a:extLst>
          </p:cNvPr>
          <p:cNvSpPr txBox="1"/>
          <p:nvPr/>
        </p:nvSpPr>
        <p:spPr>
          <a:xfrm>
            <a:off x="2301488" y="9483868"/>
            <a:ext cx="1045972" cy="8605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Category 1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TextBox 1">
            <a:extLst>
              <a:ext uri="{FF2B5EF4-FFF2-40B4-BE49-F238E27FC236}">
                <a16:creationId xmlns:a16="http://schemas.microsoft.com/office/drawing/2014/main" id="{4A274390-C409-A323-1BEF-77412A449B77}"/>
              </a:ext>
            </a:extLst>
          </p:cNvPr>
          <p:cNvSpPr txBox="1"/>
          <p:nvPr/>
        </p:nvSpPr>
        <p:spPr>
          <a:xfrm>
            <a:off x="4588545" y="9441181"/>
            <a:ext cx="1045972" cy="8605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Category 2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7735EBFD-6F0B-CFE5-8ADC-EA7F75C3F6D3}"/>
              </a:ext>
            </a:extLst>
          </p:cNvPr>
          <p:cNvSpPr txBox="1"/>
          <p:nvPr/>
        </p:nvSpPr>
        <p:spPr>
          <a:xfrm>
            <a:off x="6771682" y="9441181"/>
            <a:ext cx="1045972" cy="8605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Category 3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TextBox 1">
            <a:extLst>
              <a:ext uri="{FF2B5EF4-FFF2-40B4-BE49-F238E27FC236}">
                <a16:creationId xmlns:a16="http://schemas.microsoft.com/office/drawing/2014/main" id="{56B54A0F-DD3E-F202-B24F-5C28C7C79CA9}"/>
              </a:ext>
            </a:extLst>
          </p:cNvPr>
          <p:cNvSpPr txBox="1"/>
          <p:nvPr/>
        </p:nvSpPr>
        <p:spPr>
          <a:xfrm>
            <a:off x="8968403" y="9441181"/>
            <a:ext cx="1045972" cy="8605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Category 4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TextBox 1">
            <a:extLst>
              <a:ext uri="{FF2B5EF4-FFF2-40B4-BE49-F238E27FC236}">
                <a16:creationId xmlns:a16="http://schemas.microsoft.com/office/drawing/2014/main" id="{93BA8E4D-1582-11B4-3718-EFF1160641FF}"/>
              </a:ext>
            </a:extLst>
          </p:cNvPr>
          <p:cNvSpPr txBox="1"/>
          <p:nvPr/>
        </p:nvSpPr>
        <p:spPr>
          <a:xfrm>
            <a:off x="2301488" y="12715641"/>
            <a:ext cx="12256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Headline 1</a:t>
            </a:r>
            <a:endParaRPr lang="en-SG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TextBox 1">
            <a:extLst>
              <a:ext uri="{FF2B5EF4-FFF2-40B4-BE49-F238E27FC236}">
                <a16:creationId xmlns:a16="http://schemas.microsoft.com/office/drawing/2014/main" id="{3F3317D9-918E-844E-46B1-B5FCCF7F4DAE}"/>
              </a:ext>
            </a:extLst>
          </p:cNvPr>
          <p:cNvSpPr txBox="1"/>
          <p:nvPr/>
        </p:nvSpPr>
        <p:spPr>
          <a:xfrm>
            <a:off x="4498683" y="12715641"/>
            <a:ext cx="12256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Headline 2</a:t>
            </a:r>
            <a:endParaRPr lang="en-SG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TextBox 1">
            <a:extLst>
              <a:ext uri="{FF2B5EF4-FFF2-40B4-BE49-F238E27FC236}">
                <a16:creationId xmlns:a16="http://schemas.microsoft.com/office/drawing/2014/main" id="{42FD5A3F-8CEE-302F-F0AF-F0CA4D5B9223}"/>
              </a:ext>
            </a:extLst>
          </p:cNvPr>
          <p:cNvSpPr txBox="1"/>
          <p:nvPr/>
        </p:nvSpPr>
        <p:spPr>
          <a:xfrm>
            <a:off x="6710395" y="12715641"/>
            <a:ext cx="12256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Headline 3</a:t>
            </a:r>
            <a:endParaRPr lang="en-SG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TextBox 1">
            <a:extLst>
              <a:ext uri="{FF2B5EF4-FFF2-40B4-BE49-F238E27FC236}">
                <a16:creationId xmlns:a16="http://schemas.microsoft.com/office/drawing/2014/main" id="{274B21E0-CD20-6D6C-5956-AB78D08C812E}"/>
              </a:ext>
            </a:extLst>
          </p:cNvPr>
          <p:cNvSpPr txBox="1"/>
          <p:nvPr/>
        </p:nvSpPr>
        <p:spPr>
          <a:xfrm>
            <a:off x="8916641" y="12715641"/>
            <a:ext cx="12256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Headline 4</a:t>
            </a:r>
            <a:endParaRPr lang="en-SG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DFE7CDC1-7DC6-2F29-9A07-CB2941B9DFD6}"/>
              </a:ext>
            </a:extLst>
          </p:cNvPr>
          <p:cNvSpPr/>
          <p:nvPr/>
        </p:nvSpPr>
        <p:spPr>
          <a:xfrm>
            <a:off x="14200729" y="7027153"/>
            <a:ext cx="7807416" cy="1397928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TextBox 1">
            <a:extLst>
              <a:ext uri="{FF2B5EF4-FFF2-40B4-BE49-F238E27FC236}">
                <a16:creationId xmlns:a16="http://schemas.microsoft.com/office/drawing/2014/main" id="{3F88B4BC-2C62-C994-CC7A-D5D16CAE14AB}"/>
              </a:ext>
            </a:extLst>
          </p:cNvPr>
          <p:cNvSpPr txBox="1"/>
          <p:nvPr/>
        </p:nvSpPr>
        <p:spPr>
          <a:xfrm>
            <a:off x="14640450" y="7521474"/>
            <a:ext cx="69252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Rolling FAQs Updated weekly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BC5F6A5-0B91-DA9B-CDEF-FF41A29638E4}"/>
              </a:ext>
            </a:extLst>
          </p:cNvPr>
          <p:cNvSpPr/>
          <p:nvPr/>
        </p:nvSpPr>
        <p:spPr>
          <a:xfrm>
            <a:off x="14202095" y="4670729"/>
            <a:ext cx="7807416" cy="1397928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extBox 1">
            <a:extLst>
              <a:ext uri="{FF2B5EF4-FFF2-40B4-BE49-F238E27FC236}">
                <a16:creationId xmlns:a16="http://schemas.microsoft.com/office/drawing/2014/main" id="{44B5694F-96C0-1F32-D434-DFFBCDAC6765}"/>
              </a:ext>
            </a:extLst>
          </p:cNvPr>
          <p:cNvSpPr txBox="1"/>
          <p:nvPr/>
        </p:nvSpPr>
        <p:spPr>
          <a:xfrm>
            <a:off x="14641816" y="4958571"/>
            <a:ext cx="692524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Information Resources | News &amp; Announcements | Employee Directory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AB4B06E-B782-80FD-C042-C7929A7BB489}"/>
              </a:ext>
            </a:extLst>
          </p:cNvPr>
          <p:cNvSpPr/>
          <p:nvPr/>
        </p:nvSpPr>
        <p:spPr>
          <a:xfrm>
            <a:off x="14200729" y="9175730"/>
            <a:ext cx="7807416" cy="1397928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1">
            <a:extLst>
              <a:ext uri="{FF2B5EF4-FFF2-40B4-BE49-F238E27FC236}">
                <a16:creationId xmlns:a16="http://schemas.microsoft.com/office/drawing/2014/main" id="{92083A38-44C4-F02C-7B22-970D228E3E24}"/>
              </a:ext>
            </a:extLst>
          </p:cNvPr>
          <p:cNvSpPr txBox="1"/>
          <p:nvPr/>
        </p:nvSpPr>
        <p:spPr>
          <a:xfrm>
            <a:off x="14640450" y="9670051"/>
            <a:ext cx="692524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Displays various categories of resources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2A99AE1-DA1B-1EE2-DB87-D9D8014977E8}"/>
              </a:ext>
            </a:extLst>
          </p:cNvPr>
          <p:cNvSpPr/>
          <p:nvPr/>
        </p:nvSpPr>
        <p:spPr>
          <a:xfrm>
            <a:off x="14200729" y="11203264"/>
            <a:ext cx="7807416" cy="1397928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1">
            <a:extLst>
              <a:ext uri="{FF2B5EF4-FFF2-40B4-BE49-F238E27FC236}">
                <a16:creationId xmlns:a16="http://schemas.microsoft.com/office/drawing/2014/main" id="{25955194-11F2-98F5-9429-D041FA2B0456}"/>
              </a:ext>
            </a:extLst>
          </p:cNvPr>
          <p:cNvSpPr txBox="1"/>
          <p:nvPr/>
        </p:nvSpPr>
        <p:spPr>
          <a:xfrm>
            <a:off x="14640450" y="11491106"/>
            <a:ext cx="6925242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List of News with thumbnail with Title &amp; short description, links to Content Pages. 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A39D1AA-C6FD-2288-1E54-49AC3DAEECD6}"/>
              </a:ext>
            </a:extLst>
          </p:cNvPr>
          <p:cNvGrpSpPr/>
          <p:nvPr/>
        </p:nvGrpSpPr>
        <p:grpSpPr>
          <a:xfrm>
            <a:off x="10825316" y="4958570"/>
            <a:ext cx="2829024" cy="615749"/>
            <a:chOff x="10825316" y="4958570"/>
            <a:chExt cx="2829024" cy="615749"/>
          </a:xfrm>
          <a:solidFill>
            <a:srgbClr val="0070C0"/>
          </a:solidFill>
        </p:grpSpPr>
        <p:pic>
          <p:nvPicPr>
            <p:cNvPr id="94" name="Graphic 93">
              <a:extLst>
                <a:ext uri="{FF2B5EF4-FFF2-40B4-BE49-F238E27FC236}">
                  <a16:creationId xmlns:a16="http://schemas.microsoft.com/office/drawing/2014/main" id="{42EE32E1-CA86-1358-7FA3-FA30E610C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42927" y="4958570"/>
              <a:ext cx="311413" cy="615749"/>
            </a:xfrm>
            <a:prstGeom prst="rect">
              <a:avLst/>
            </a:prstGeom>
          </p:spPr>
        </p:pic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FFBE0138-6B73-92C2-F0C4-C10F201BFE81}"/>
                </a:ext>
              </a:extLst>
            </p:cNvPr>
            <p:cNvCxnSpPr/>
            <p:nvPr/>
          </p:nvCxnSpPr>
          <p:spPr>
            <a:xfrm>
              <a:off x="10825316" y="5264981"/>
              <a:ext cx="2517611" cy="0"/>
            </a:xfrm>
            <a:prstGeom prst="line">
              <a:avLst/>
            </a:prstGeom>
            <a:grpFill/>
            <a:ln>
              <a:solidFill>
                <a:srgbClr val="0070C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BC279A6-C331-40AE-49AC-5E109713CD7D}"/>
              </a:ext>
            </a:extLst>
          </p:cNvPr>
          <p:cNvGrpSpPr/>
          <p:nvPr/>
        </p:nvGrpSpPr>
        <p:grpSpPr>
          <a:xfrm>
            <a:off x="10825316" y="7553658"/>
            <a:ext cx="2829024" cy="615749"/>
            <a:chOff x="10825316" y="4958570"/>
            <a:chExt cx="2829024" cy="615749"/>
          </a:xfrm>
          <a:solidFill>
            <a:srgbClr val="0070C0"/>
          </a:solidFill>
        </p:grpSpPr>
        <p:pic>
          <p:nvPicPr>
            <p:cNvPr id="99" name="Graphic 98">
              <a:extLst>
                <a:ext uri="{FF2B5EF4-FFF2-40B4-BE49-F238E27FC236}">
                  <a16:creationId xmlns:a16="http://schemas.microsoft.com/office/drawing/2014/main" id="{93971CD6-881F-1378-ED5F-4566E002C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42927" y="4958570"/>
              <a:ext cx="311413" cy="615749"/>
            </a:xfrm>
            <a:prstGeom prst="rect">
              <a:avLst/>
            </a:prstGeom>
          </p:spPr>
        </p:pic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F05DF172-AA12-913B-F82C-7CCF275ADD7D}"/>
                </a:ext>
              </a:extLst>
            </p:cNvPr>
            <p:cNvCxnSpPr/>
            <p:nvPr/>
          </p:nvCxnSpPr>
          <p:spPr>
            <a:xfrm>
              <a:off x="10825316" y="5264981"/>
              <a:ext cx="2517611" cy="0"/>
            </a:xfrm>
            <a:prstGeom prst="line">
              <a:avLst/>
            </a:prstGeom>
            <a:grpFill/>
            <a:ln>
              <a:solidFill>
                <a:srgbClr val="0070C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5B345C2-017F-36B0-93E0-BDBF81875E3B}"/>
              </a:ext>
            </a:extLst>
          </p:cNvPr>
          <p:cNvGrpSpPr/>
          <p:nvPr/>
        </p:nvGrpSpPr>
        <p:grpSpPr>
          <a:xfrm>
            <a:off x="10825316" y="9566819"/>
            <a:ext cx="2829024" cy="615749"/>
            <a:chOff x="10825316" y="4958570"/>
            <a:chExt cx="2829024" cy="615749"/>
          </a:xfrm>
          <a:solidFill>
            <a:srgbClr val="0070C0"/>
          </a:solidFill>
        </p:grpSpPr>
        <p:pic>
          <p:nvPicPr>
            <p:cNvPr id="103" name="Graphic 102">
              <a:extLst>
                <a:ext uri="{FF2B5EF4-FFF2-40B4-BE49-F238E27FC236}">
                  <a16:creationId xmlns:a16="http://schemas.microsoft.com/office/drawing/2014/main" id="{4D17A468-6247-EED8-949B-6DE01A13B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42927" y="4958570"/>
              <a:ext cx="311413" cy="615749"/>
            </a:xfrm>
            <a:prstGeom prst="rect">
              <a:avLst/>
            </a:prstGeom>
          </p:spPr>
        </p:pic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6CB3107-0AE2-B240-1B09-1E15B2ADF4BC}"/>
                </a:ext>
              </a:extLst>
            </p:cNvPr>
            <p:cNvCxnSpPr/>
            <p:nvPr/>
          </p:nvCxnSpPr>
          <p:spPr>
            <a:xfrm>
              <a:off x="10825316" y="5264981"/>
              <a:ext cx="2517611" cy="0"/>
            </a:xfrm>
            <a:prstGeom prst="line">
              <a:avLst/>
            </a:prstGeom>
            <a:grpFill/>
            <a:ln>
              <a:solidFill>
                <a:srgbClr val="0070C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51CC4A1-F23B-05CA-1C98-E908B66FA267}"/>
              </a:ext>
            </a:extLst>
          </p:cNvPr>
          <p:cNvGrpSpPr/>
          <p:nvPr/>
        </p:nvGrpSpPr>
        <p:grpSpPr>
          <a:xfrm>
            <a:off x="10825316" y="11594353"/>
            <a:ext cx="2829024" cy="615749"/>
            <a:chOff x="10825316" y="4958570"/>
            <a:chExt cx="2829024" cy="615749"/>
          </a:xfrm>
          <a:solidFill>
            <a:srgbClr val="0070C0"/>
          </a:solidFill>
        </p:grpSpPr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id="{18E56E36-9060-6270-AE4A-F58D1854A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3342927" y="4958570"/>
              <a:ext cx="311413" cy="615749"/>
            </a:xfrm>
            <a:prstGeom prst="rect">
              <a:avLst/>
            </a:prstGeom>
          </p:spPr>
        </p:pic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555E04DE-D7FF-FC6D-BAA1-FF1ED609FFDB}"/>
                </a:ext>
              </a:extLst>
            </p:cNvPr>
            <p:cNvCxnSpPr/>
            <p:nvPr/>
          </p:nvCxnSpPr>
          <p:spPr>
            <a:xfrm>
              <a:off x="10825316" y="5264981"/>
              <a:ext cx="2517611" cy="0"/>
            </a:xfrm>
            <a:prstGeom prst="line">
              <a:avLst/>
            </a:prstGeom>
            <a:grpFill/>
            <a:ln>
              <a:solidFill>
                <a:srgbClr val="0070C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">
            <a:extLst>
              <a:ext uri="{FF2B5EF4-FFF2-40B4-BE49-F238E27FC236}">
                <a16:creationId xmlns:a16="http://schemas.microsoft.com/office/drawing/2014/main" id="{68865BC3-1FF2-C872-E06E-CC3DC0B3C56E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altLang="zh-CN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28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8;p7">
            <a:extLst>
              <a:ext uri="{FF2B5EF4-FFF2-40B4-BE49-F238E27FC236}">
                <a16:creationId xmlns:a16="http://schemas.microsoft.com/office/drawing/2014/main" id="{1188A233-FB14-D8A7-EDCC-5B790F737656}"/>
              </a:ext>
            </a:extLst>
          </p:cNvPr>
          <p:cNvSpPr/>
          <p:nvPr/>
        </p:nvSpPr>
        <p:spPr>
          <a:xfrm>
            <a:off x="9415755" y="5324197"/>
            <a:ext cx="5739253" cy="98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387" rIns="182825" bIns="91387" anchor="ctr" anchorCtr="0">
            <a:noAutofit/>
          </a:bodyPr>
          <a:lstStyle/>
          <a:p>
            <a:pPr algn="ctr" rtl="0"/>
            <a:r>
              <a:rPr lang="en-US" sz="8004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8004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512933-08B5-E175-ECA2-9556125F09E4}"/>
              </a:ext>
            </a:extLst>
          </p:cNvPr>
          <p:cNvSpPr/>
          <p:nvPr/>
        </p:nvSpPr>
        <p:spPr>
          <a:xfrm>
            <a:off x="6142845" y="8436849"/>
            <a:ext cx="6142537" cy="981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3D260-5522-F8F9-E172-983572EE3AD5}"/>
              </a:ext>
            </a:extLst>
          </p:cNvPr>
          <p:cNvSpPr/>
          <p:nvPr/>
        </p:nvSpPr>
        <p:spPr>
          <a:xfrm>
            <a:off x="12120611" y="8407830"/>
            <a:ext cx="6632629" cy="9814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24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6" name="Google Shape;172;p9">
            <a:extLst>
              <a:ext uri="{FF2B5EF4-FFF2-40B4-BE49-F238E27FC236}">
                <a16:creationId xmlns:a16="http://schemas.microsoft.com/office/drawing/2014/main" id="{5F9D93C6-FB0E-0C03-ED05-6544858FD66F}"/>
              </a:ext>
            </a:extLst>
          </p:cNvPr>
          <p:cNvSpPr/>
          <p:nvPr/>
        </p:nvSpPr>
        <p:spPr>
          <a:xfrm>
            <a:off x="14620422" y="6752459"/>
            <a:ext cx="1619432" cy="13430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219376" tIns="109657" rIns="219376" bIns="109657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Google Shape;172;p9">
            <a:extLst>
              <a:ext uri="{FF2B5EF4-FFF2-40B4-BE49-F238E27FC236}">
                <a16:creationId xmlns:a16="http://schemas.microsoft.com/office/drawing/2014/main" id="{12BF13F6-5941-BB50-8AC1-CAF4E152FCC4}"/>
              </a:ext>
            </a:extLst>
          </p:cNvPr>
          <p:cNvSpPr/>
          <p:nvPr/>
        </p:nvSpPr>
        <p:spPr>
          <a:xfrm>
            <a:off x="8525649" y="6781484"/>
            <a:ext cx="1619432" cy="13430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219376" tIns="109657" rIns="219376" bIns="109657" anchor="ctr" anchorCtr="0">
            <a:noAutofit/>
          </a:bodyPr>
          <a:lstStyle/>
          <a:p>
            <a:pPr algn="ctr"/>
            <a:endParaRPr sz="432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" name="Google Shape;167;p9" descr="Envelope outline">
            <a:extLst>
              <a:ext uri="{FF2B5EF4-FFF2-40B4-BE49-F238E27FC236}">
                <a16:creationId xmlns:a16="http://schemas.microsoft.com/office/drawing/2014/main" id="{65019A7D-3239-1AD3-FEBF-34B75139C2C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65056" y="7015666"/>
            <a:ext cx="939624" cy="9573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pic>
        <p:nvPicPr>
          <p:cNvPr id="9" name="Google Shape;169;p9" descr="@ outline">
            <a:extLst>
              <a:ext uri="{FF2B5EF4-FFF2-40B4-BE49-F238E27FC236}">
                <a16:creationId xmlns:a16="http://schemas.microsoft.com/office/drawing/2014/main" id="{32E3524B-48B4-9EF6-CBE3-E0CEC19FFD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86293" y="6913511"/>
            <a:ext cx="1020909" cy="10710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</p:pic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AAA3A618-F9D2-6AC1-1D54-6161FF7EBB5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5233650" y="320675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16</a:t>
            </a:fld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39C281-8847-4B3A-8901-5E791F11D73C}"/>
              </a:ext>
            </a:extLst>
          </p:cNvPr>
          <p:cNvSpPr/>
          <p:nvPr/>
        </p:nvSpPr>
        <p:spPr>
          <a:xfrm>
            <a:off x="0" y="10897366"/>
            <a:ext cx="24384000" cy="2818634"/>
          </a:xfrm>
          <a:prstGeom prst="rect">
            <a:avLst/>
          </a:prstGeom>
          <a:solidFill>
            <a:srgbClr val="0070C0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8263A3-7FE5-2B17-9C27-49D386E6038A}"/>
              </a:ext>
            </a:extLst>
          </p:cNvPr>
          <p:cNvSpPr/>
          <p:nvPr/>
        </p:nvSpPr>
        <p:spPr>
          <a:xfrm>
            <a:off x="-19987" y="-1"/>
            <a:ext cx="24099187" cy="441487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7FC0EC4C-E4A3-AB58-D757-74CE4BE08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205" y="1048346"/>
            <a:ext cx="13426513" cy="263366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32D741-7866-911A-D7A8-75DA8589D6E0}"/>
              </a:ext>
            </a:extLst>
          </p:cNvPr>
          <p:cNvSpPr/>
          <p:nvPr/>
        </p:nvSpPr>
        <p:spPr>
          <a:xfrm flipH="1">
            <a:off x="8942359" y="1963598"/>
            <a:ext cx="241274" cy="9144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45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C491FF-0A25-2BFE-DCD3-402D5118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68914CA6-D5FA-C422-59A4-C0C9C09EEA5D}"/>
              </a:ext>
            </a:extLst>
          </p:cNvPr>
          <p:cNvSpPr txBox="1"/>
          <p:nvPr/>
        </p:nvSpPr>
        <p:spPr>
          <a:xfrm>
            <a:off x="10997182" y="3971440"/>
            <a:ext cx="7674276" cy="89117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PRE-CLOSE COMMUNICATIONS MEETING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PRE-CLOSE COMMUNICATIONS MEETING AGENDA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1 KEY EVENTS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DAY1 TOWN HALL WEBCAST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 ONWARDS - GROUP FUNCTION ENGAGEMENT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SENIOR LEADERSHIP MEETING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MESSAGES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EMPLOYEES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MANUFACTURING – PLANT EMPLOYEES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CUSTOMERS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SUPPLIERS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ct val="140000"/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HOMEPAGE TEMPLATE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C7CECB7E-DC20-93B9-EF82-E84CC3187BFF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72226C-0317-C2CE-04D6-2F08776F81A2}"/>
              </a:ext>
            </a:extLst>
          </p:cNvPr>
          <p:cNvSpPr/>
          <p:nvPr/>
        </p:nvSpPr>
        <p:spPr>
          <a:xfrm>
            <a:off x="10968607" y="2614865"/>
            <a:ext cx="4347593" cy="11614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1"/>
          <p:cNvSpPr txBox="1"/>
          <p:nvPr/>
        </p:nvSpPr>
        <p:spPr>
          <a:xfrm>
            <a:off x="11225783" y="2753275"/>
            <a:ext cx="409041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6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CONTENT</a:t>
            </a:r>
            <a:endParaRPr lang="en-US" altLang="zh-CN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E09C51FB-D7EF-6426-BF30-53C0B2688DA7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70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C70CD9B-B48B-4A01-97E8-9405CE14F76C}"/>
              </a:ext>
            </a:extLst>
          </p:cNvPr>
          <p:cNvSpPr/>
          <p:nvPr/>
        </p:nvSpPr>
        <p:spPr>
          <a:xfrm>
            <a:off x="5067300" y="3377942"/>
            <a:ext cx="4428557" cy="535275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967357" y="737440"/>
            <a:ext cx="1043406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COMMUNICATIONS PLAN</a:t>
            </a:r>
            <a:endParaRPr lang="en-US" altLang="zh-CN" sz="3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612D40-1CC6-463E-C93D-FC2DD94340DE}"/>
              </a:ext>
            </a:extLst>
          </p:cNvPr>
          <p:cNvSpPr/>
          <p:nvPr/>
        </p:nvSpPr>
        <p:spPr>
          <a:xfrm>
            <a:off x="638743" y="2130791"/>
            <a:ext cx="22777899" cy="116402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E76400-3314-BC0F-AFC9-7E43652DE88E}"/>
              </a:ext>
            </a:extLst>
          </p:cNvPr>
          <p:cNvSpPr txBox="1"/>
          <p:nvPr/>
        </p:nvSpPr>
        <p:spPr>
          <a:xfrm>
            <a:off x="911939" y="2494413"/>
            <a:ext cx="46852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15 Days Before Close</a:t>
            </a:r>
            <a:endParaRPr lang="en-US" altLang="zh-CN" sz="9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FA2D9E-1408-594E-4561-06169C0BFE32}"/>
              </a:ext>
            </a:extLst>
          </p:cNvPr>
          <p:cNvSpPr txBox="1"/>
          <p:nvPr/>
        </p:nvSpPr>
        <p:spPr>
          <a:xfrm>
            <a:off x="11947593" y="2514154"/>
            <a:ext cx="125196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</a:t>
            </a:r>
            <a:endParaRPr lang="en-US" altLang="zh-CN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A1460D-962F-DD32-452D-1BD04A4C646B}"/>
              </a:ext>
            </a:extLst>
          </p:cNvPr>
          <p:cNvSpPr txBox="1"/>
          <p:nvPr/>
        </p:nvSpPr>
        <p:spPr>
          <a:xfrm>
            <a:off x="16152020" y="2494412"/>
            <a:ext cx="284321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First 30 days</a:t>
            </a:r>
            <a:endParaRPr lang="en-SG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46425F-A7AE-BB14-9604-259450F68A6D}"/>
              </a:ext>
            </a:extLst>
          </p:cNvPr>
          <p:cNvSpPr/>
          <p:nvPr/>
        </p:nvSpPr>
        <p:spPr>
          <a:xfrm>
            <a:off x="638743" y="3377943"/>
            <a:ext cx="4099939" cy="8592384"/>
          </a:xfrm>
          <a:prstGeom prst="rect">
            <a:avLst/>
          </a:prstGeom>
          <a:noFill/>
          <a:ln>
            <a:solidFill>
              <a:srgbClr val="1CB4A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6EE171-058B-6B6C-822B-9EC96EE69518}"/>
              </a:ext>
            </a:extLst>
          </p:cNvPr>
          <p:cNvSpPr txBox="1"/>
          <p:nvPr/>
        </p:nvSpPr>
        <p:spPr>
          <a:xfrm>
            <a:off x="5395914" y="4060171"/>
            <a:ext cx="37846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Communications Meeting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EE453A-2DFB-022B-C21E-3C16683C25FB}"/>
              </a:ext>
            </a:extLst>
          </p:cNvPr>
          <p:cNvSpPr txBox="1"/>
          <p:nvPr/>
        </p:nvSpPr>
        <p:spPr>
          <a:xfrm>
            <a:off x="967357" y="4060171"/>
            <a:ext cx="3784614" cy="5120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Press Release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CEO Welcome Day Message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Welcome Video on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Integration Portal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Information Guide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Employees Communications Playbook (for managers)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Customer Communications Playbook (for customer-facing employees)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Supplier Communications Playbook (for employees with supplier responsibilities)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Welcome Week slide deck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Communication Meeting Materials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AC324D-965E-6FCA-CC9F-669F18D2152D}"/>
              </a:ext>
            </a:extLst>
          </p:cNvPr>
          <p:cNvSpPr txBox="1"/>
          <p:nvPr/>
        </p:nvSpPr>
        <p:spPr>
          <a:xfrm>
            <a:off x="5395914" y="4522526"/>
            <a:ext cx="117633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June 15 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407F91-6C28-5670-237D-FAEAAC3EB27B}"/>
              </a:ext>
            </a:extLst>
          </p:cNvPr>
          <p:cNvSpPr txBox="1"/>
          <p:nvPr/>
        </p:nvSpPr>
        <p:spPr>
          <a:xfrm>
            <a:off x="5395914" y="4923325"/>
            <a:ext cx="1766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Participants: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79E968-3E71-4786-74DA-E382BFA71682}"/>
              </a:ext>
            </a:extLst>
          </p:cNvPr>
          <p:cNvSpPr txBox="1"/>
          <p:nvPr/>
        </p:nvSpPr>
        <p:spPr>
          <a:xfrm>
            <a:off x="5395914" y="5340276"/>
            <a:ext cx="117633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Leaders</a:t>
            </a:r>
            <a:endParaRPr lang="en-SG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32424C-2964-717A-2D4D-4CF049F8A5E4}"/>
              </a:ext>
            </a:extLst>
          </p:cNvPr>
          <p:cNvSpPr txBox="1"/>
          <p:nvPr/>
        </p:nvSpPr>
        <p:spPr>
          <a:xfrm>
            <a:off x="5395914" y="5746544"/>
            <a:ext cx="1766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Topics: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F9DF42-9E1E-593B-8D59-2C9A18AAFD30}"/>
              </a:ext>
            </a:extLst>
          </p:cNvPr>
          <p:cNvSpPr txBox="1"/>
          <p:nvPr/>
        </p:nvSpPr>
        <p:spPr>
          <a:xfrm>
            <a:off x="5395914" y="6142338"/>
            <a:ext cx="2897186" cy="2165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NewCo transaction overview, implications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 communications plan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Resources available (playbooks and what to expect to receive for Day 1)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308281-3EEE-8CEE-BE3F-61326C22452C}"/>
              </a:ext>
            </a:extLst>
          </p:cNvPr>
          <p:cNvSpPr/>
          <p:nvPr/>
        </p:nvSpPr>
        <p:spPr>
          <a:xfrm>
            <a:off x="5067300" y="8802153"/>
            <a:ext cx="4428557" cy="316817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634D8-04DF-3D75-DA53-0FE45B4A9C74}"/>
              </a:ext>
            </a:extLst>
          </p:cNvPr>
          <p:cNvSpPr txBox="1"/>
          <p:nvPr/>
        </p:nvSpPr>
        <p:spPr>
          <a:xfrm>
            <a:off x="5395914" y="9026723"/>
            <a:ext cx="17668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Post Meeting: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5B33FC-D54C-9B85-43FB-5F6614B0DB0A}"/>
              </a:ext>
            </a:extLst>
          </p:cNvPr>
          <p:cNvSpPr txBox="1"/>
          <p:nvPr/>
        </p:nvSpPr>
        <p:spPr>
          <a:xfrm>
            <a:off x="5395914" y="9422517"/>
            <a:ext cx="3386136" cy="10577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IMO checkpoint calls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As needed calls with WS to align on specific topics</a:t>
            </a:r>
            <a:endParaRPr lang="en-US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FD9D92-AF59-5817-EC40-D288C9CC4182}"/>
              </a:ext>
            </a:extLst>
          </p:cNvPr>
          <p:cNvSpPr txBox="1"/>
          <p:nvPr/>
        </p:nvSpPr>
        <p:spPr>
          <a:xfrm>
            <a:off x="967357" y="3614455"/>
            <a:ext cx="37846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Lock Down Materials: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D032EDFC-E235-E2D0-5F3C-08C151258C6E}"/>
              </a:ext>
            </a:extLst>
          </p:cNvPr>
          <p:cNvSpPr/>
          <p:nvPr/>
        </p:nvSpPr>
        <p:spPr>
          <a:xfrm>
            <a:off x="5209602" y="2519311"/>
            <a:ext cx="810922" cy="40167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9BB876D-DD57-98C5-B945-C8FD27A8BDB1}"/>
              </a:ext>
            </a:extLst>
          </p:cNvPr>
          <p:cNvGrpSpPr/>
          <p:nvPr/>
        </p:nvGrpSpPr>
        <p:grpSpPr>
          <a:xfrm>
            <a:off x="9735757" y="3377942"/>
            <a:ext cx="2567080" cy="8460856"/>
            <a:chOff x="9624921" y="3377942"/>
            <a:chExt cx="2567080" cy="84608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5BD410F-68E1-1EBC-962C-6D0B196A6707}"/>
                </a:ext>
              </a:extLst>
            </p:cNvPr>
            <p:cNvSpPr/>
            <p:nvPr/>
          </p:nvSpPr>
          <p:spPr>
            <a:xfrm>
              <a:off x="9624921" y="3377942"/>
              <a:ext cx="2567080" cy="382642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BDCDFA-C465-7B54-B824-DC4E51FBBB2A}"/>
                </a:ext>
              </a:extLst>
            </p:cNvPr>
            <p:cNvSpPr txBox="1"/>
            <p:nvPr/>
          </p:nvSpPr>
          <p:spPr>
            <a:xfrm>
              <a:off x="10164725" y="5091857"/>
              <a:ext cx="148747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Employees</a:t>
              </a:r>
              <a:endPara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12C7BEC-95E6-5918-081F-89E48DE599F8}"/>
                </a:ext>
              </a:extLst>
            </p:cNvPr>
            <p:cNvSpPr/>
            <p:nvPr/>
          </p:nvSpPr>
          <p:spPr>
            <a:xfrm>
              <a:off x="9624921" y="7352705"/>
              <a:ext cx="2567080" cy="140570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F4AF1F5-8AFD-95F8-9CB4-A411877533D2}"/>
                </a:ext>
              </a:extLst>
            </p:cNvPr>
            <p:cNvSpPr/>
            <p:nvPr/>
          </p:nvSpPr>
          <p:spPr>
            <a:xfrm>
              <a:off x="9624921" y="8906753"/>
              <a:ext cx="2567080" cy="140570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C5BFCAC-6830-4F22-6C07-3BF728D10B2D}"/>
                </a:ext>
              </a:extLst>
            </p:cNvPr>
            <p:cNvSpPr/>
            <p:nvPr/>
          </p:nvSpPr>
          <p:spPr>
            <a:xfrm>
              <a:off x="9624921" y="10433092"/>
              <a:ext cx="2567080" cy="1405706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481F91-E2ED-EF00-B2DB-C76680337CBE}"/>
                </a:ext>
              </a:extLst>
            </p:cNvPr>
            <p:cNvSpPr txBox="1"/>
            <p:nvPr/>
          </p:nvSpPr>
          <p:spPr>
            <a:xfrm>
              <a:off x="10093197" y="7901669"/>
              <a:ext cx="148747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Media</a:t>
              </a:r>
              <a:endPara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E32C09-AEC8-D3F9-12DB-9FFF4040491B}"/>
                </a:ext>
              </a:extLst>
            </p:cNvPr>
            <p:cNvSpPr txBox="1"/>
            <p:nvPr/>
          </p:nvSpPr>
          <p:spPr>
            <a:xfrm>
              <a:off x="10093197" y="9455717"/>
              <a:ext cx="148747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Customers</a:t>
              </a:r>
              <a:endPara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C311E1-A8E2-9542-92F3-E85197AADB71}"/>
                </a:ext>
              </a:extLst>
            </p:cNvPr>
            <p:cNvSpPr txBox="1"/>
            <p:nvPr/>
          </p:nvSpPr>
          <p:spPr>
            <a:xfrm>
              <a:off x="10093197" y="10982056"/>
              <a:ext cx="148747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Suppliers</a:t>
              </a:r>
              <a:endPara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BA16446-9581-E607-631D-3367AC5DFB4A}"/>
              </a:ext>
            </a:extLst>
          </p:cNvPr>
          <p:cNvCxnSpPr/>
          <p:nvPr/>
        </p:nvCxnSpPr>
        <p:spPr>
          <a:xfrm>
            <a:off x="12545868" y="3294816"/>
            <a:ext cx="0" cy="8675511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3B165D7A-DC05-1529-6187-2C277BF4D1F4}"/>
              </a:ext>
            </a:extLst>
          </p:cNvPr>
          <p:cNvSpPr/>
          <p:nvPr/>
        </p:nvSpPr>
        <p:spPr>
          <a:xfrm>
            <a:off x="12914114" y="3377942"/>
            <a:ext cx="2879901" cy="139080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3DC9B7C-5619-12C3-42FB-2A73A74BAD8A}"/>
              </a:ext>
            </a:extLst>
          </p:cNvPr>
          <p:cNvSpPr/>
          <p:nvPr/>
        </p:nvSpPr>
        <p:spPr>
          <a:xfrm>
            <a:off x="16428153" y="3377942"/>
            <a:ext cx="2567080" cy="139080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08B49A7-185C-96CE-BBC5-04E2073CF25C}"/>
              </a:ext>
            </a:extLst>
          </p:cNvPr>
          <p:cNvSpPr txBox="1"/>
          <p:nvPr/>
        </p:nvSpPr>
        <p:spPr>
          <a:xfrm>
            <a:off x="13267969" y="3620811"/>
            <a:ext cx="197404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1: CEO Welcome Message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0A9B38-B553-A618-1F3A-41D513E76D27}"/>
              </a:ext>
            </a:extLst>
          </p:cNvPr>
          <p:cNvSpPr txBox="1"/>
          <p:nvPr/>
        </p:nvSpPr>
        <p:spPr>
          <a:xfrm>
            <a:off x="16640366" y="3590116"/>
            <a:ext cx="234771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2 onwards: Group Functional Meetings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86F35F-9493-F694-6CEE-988D83BA1E10}"/>
              </a:ext>
            </a:extLst>
          </p:cNvPr>
          <p:cNvSpPr/>
          <p:nvPr/>
        </p:nvSpPr>
        <p:spPr>
          <a:xfrm>
            <a:off x="12914114" y="5751127"/>
            <a:ext cx="2879901" cy="139080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2A03E0-DB31-D4ED-35BC-342693D2C6C5}"/>
              </a:ext>
            </a:extLst>
          </p:cNvPr>
          <p:cNvSpPr txBox="1"/>
          <p:nvPr/>
        </p:nvSpPr>
        <p:spPr>
          <a:xfrm>
            <a:off x="13235161" y="6102852"/>
            <a:ext cx="228256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1: Site Visits</a:t>
            </a:r>
            <a:b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</a:b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Townhalls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DAE9B2F-FE15-CB24-E1E5-ADFA9D11F60B}"/>
              </a:ext>
            </a:extLst>
          </p:cNvPr>
          <p:cNvSpPr/>
          <p:nvPr/>
        </p:nvSpPr>
        <p:spPr>
          <a:xfrm>
            <a:off x="16428153" y="5751127"/>
            <a:ext cx="6730824" cy="139080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DA7C92C-4A6D-5220-2E57-744F672C7931}"/>
              </a:ext>
            </a:extLst>
          </p:cNvPr>
          <p:cNvSpPr txBox="1"/>
          <p:nvPr/>
        </p:nvSpPr>
        <p:spPr>
          <a:xfrm>
            <a:off x="16685819" y="6199721"/>
            <a:ext cx="67308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30 onwards: Integration Portal Updates / Weekly Newsletter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667BCAD-61E6-088D-E0E3-EB6F56922649}"/>
              </a:ext>
            </a:extLst>
          </p:cNvPr>
          <p:cNvSpPr/>
          <p:nvPr/>
        </p:nvSpPr>
        <p:spPr>
          <a:xfrm>
            <a:off x="12950647" y="7352705"/>
            <a:ext cx="2879901" cy="14057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C12A591-AAE2-D0B0-491D-021B4DEEA5AA}"/>
              </a:ext>
            </a:extLst>
          </p:cNvPr>
          <p:cNvSpPr/>
          <p:nvPr/>
        </p:nvSpPr>
        <p:spPr>
          <a:xfrm>
            <a:off x="12950647" y="8906753"/>
            <a:ext cx="2879901" cy="14057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B3C2274-F0B7-A2B2-F623-7508E998FEAD}"/>
              </a:ext>
            </a:extLst>
          </p:cNvPr>
          <p:cNvSpPr/>
          <p:nvPr/>
        </p:nvSpPr>
        <p:spPr>
          <a:xfrm>
            <a:off x="12950647" y="10476634"/>
            <a:ext cx="2879901" cy="14057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5141B7D-E317-7219-DD37-BED52DB9B60B}"/>
              </a:ext>
            </a:extLst>
          </p:cNvPr>
          <p:cNvSpPr txBox="1"/>
          <p:nvPr/>
        </p:nvSpPr>
        <p:spPr>
          <a:xfrm>
            <a:off x="13286111" y="7594964"/>
            <a:ext cx="182308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1: Press Release in all markets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09AD10-1E58-731E-9AC2-937674A1006B}"/>
              </a:ext>
            </a:extLst>
          </p:cNvPr>
          <p:cNvSpPr txBox="1"/>
          <p:nvPr/>
        </p:nvSpPr>
        <p:spPr>
          <a:xfrm>
            <a:off x="13198467" y="9136577"/>
            <a:ext cx="217695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1: Website + Social Media announcement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779F67-BD3C-473A-4E74-2CAA2A9A914F}"/>
              </a:ext>
            </a:extLst>
          </p:cNvPr>
          <p:cNvSpPr txBox="1"/>
          <p:nvPr/>
        </p:nvSpPr>
        <p:spPr>
          <a:xfrm>
            <a:off x="13317610" y="10865306"/>
            <a:ext cx="206227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1: Notification Letter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449F9BC-81AF-17FF-7CAE-DAE96170D0A6}"/>
              </a:ext>
            </a:extLst>
          </p:cNvPr>
          <p:cNvSpPr/>
          <p:nvPr/>
        </p:nvSpPr>
        <p:spPr>
          <a:xfrm>
            <a:off x="16421001" y="8921267"/>
            <a:ext cx="2567080" cy="1405706"/>
          </a:xfrm>
          <a:prstGeom prst="rect">
            <a:avLst/>
          </a:prstGeom>
          <a:solidFill>
            <a:srgbClr val="008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4B3748-A773-C19B-998E-C769F196A0AC}"/>
              </a:ext>
            </a:extLst>
          </p:cNvPr>
          <p:cNvSpPr txBox="1"/>
          <p:nvPr/>
        </p:nvSpPr>
        <p:spPr>
          <a:xfrm>
            <a:off x="16668820" y="9357570"/>
            <a:ext cx="217695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2: Notification Letter</a:t>
            </a:r>
            <a:endParaRPr lang="en-SG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688955D-108D-89C3-126E-B105D42D24F6}"/>
              </a:ext>
            </a:extLst>
          </p:cNvPr>
          <p:cNvSpPr/>
          <p:nvPr/>
        </p:nvSpPr>
        <p:spPr>
          <a:xfrm>
            <a:off x="16428153" y="7495310"/>
            <a:ext cx="6730824" cy="104325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A90F1E7-C7BF-6B67-06CC-02035872E49C}"/>
              </a:ext>
            </a:extLst>
          </p:cNvPr>
          <p:cNvSpPr txBox="1"/>
          <p:nvPr/>
        </p:nvSpPr>
        <p:spPr>
          <a:xfrm>
            <a:off x="16685819" y="7729047"/>
            <a:ext cx="673082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Post Day 1: On-going news and social media monitoring and response 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BDF4938-B7D9-1D7E-0B55-1F1DDEC6E758}"/>
              </a:ext>
            </a:extLst>
          </p:cNvPr>
          <p:cNvSpPr/>
          <p:nvPr/>
        </p:nvSpPr>
        <p:spPr>
          <a:xfrm>
            <a:off x="19316699" y="8921267"/>
            <a:ext cx="3842277" cy="140570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70B8B64-CF7B-1B2D-B32F-37F0C5594357}"/>
              </a:ext>
            </a:extLst>
          </p:cNvPr>
          <p:cNvSpPr txBox="1"/>
          <p:nvPr/>
        </p:nvSpPr>
        <p:spPr>
          <a:xfrm>
            <a:off x="19564518" y="9275122"/>
            <a:ext cx="359445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3-15: Visits to Key Customers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395C993-EF6A-4251-B9A2-A4CB29850D0D}"/>
              </a:ext>
            </a:extLst>
          </p:cNvPr>
          <p:cNvSpPr/>
          <p:nvPr/>
        </p:nvSpPr>
        <p:spPr>
          <a:xfrm>
            <a:off x="16428153" y="10697559"/>
            <a:ext cx="6730824" cy="104325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1A32654-3554-220F-9AF8-68A19EA43EA6}"/>
              </a:ext>
            </a:extLst>
          </p:cNvPr>
          <p:cNvSpPr txBox="1"/>
          <p:nvPr/>
        </p:nvSpPr>
        <p:spPr>
          <a:xfrm>
            <a:off x="16685819" y="10893196"/>
            <a:ext cx="61464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D3-15: Key Supplier engagement by procurement teams</a:t>
            </a:r>
            <a:endParaRPr lang="en-US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1FF769E-B295-A575-220B-A955600FE4E1}"/>
              </a:ext>
            </a:extLst>
          </p:cNvPr>
          <p:cNvSpPr txBox="1"/>
          <p:nvPr/>
        </p:nvSpPr>
        <p:spPr>
          <a:xfrm>
            <a:off x="13295774" y="4891354"/>
            <a:ext cx="675646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Welcome Video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Integration Portal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Information Guide 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F1AC8ED-ED59-FD0C-1B7B-C68B7EADE574}"/>
              </a:ext>
            </a:extLst>
          </p:cNvPr>
          <p:cNvCxnSpPr>
            <a:cxnSpLocks/>
          </p:cNvCxnSpPr>
          <p:nvPr/>
        </p:nvCxnSpPr>
        <p:spPr>
          <a:xfrm flipH="1">
            <a:off x="12544121" y="7242833"/>
            <a:ext cx="10658396" cy="0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33A2C49-FF89-1920-1456-69A077FAF378}"/>
              </a:ext>
            </a:extLst>
          </p:cNvPr>
          <p:cNvCxnSpPr>
            <a:cxnSpLocks/>
          </p:cNvCxnSpPr>
          <p:nvPr/>
        </p:nvCxnSpPr>
        <p:spPr>
          <a:xfrm flipH="1">
            <a:off x="12544121" y="8826397"/>
            <a:ext cx="10658396" cy="0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494A9AE-EAE4-6084-5203-BF1C482C8404}"/>
              </a:ext>
            </a:extLst>
          </p:cNvPr>
          <p:cNvCxnSpPr>
            <a:cxnSpLocks/>
          </p:cNvCxnSpPr>
          <p:nvPr/>
        </p:nvCxnSpPr>
        <p:spPr>
          <a:xfrm flipH="1">
            <a:off x="12544121" y="10405775"/>
            <a:ext cx="10658396" cy="0"/>
          </a:xfrm>
          <a:prstGeom prst="line">
            <a:avLst/>
          </a:prstGeom>
          <a:ln>
            <a:solidFill>
              <a:srgbClr val="FF0000"/>
            </a:solidFill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78" name="Arrow: Right 77">
            <a:extLst>
              <a:ext uri="{FF2B5EF4-FFF2-40B4-BE49-F238E27FC236}">
                <a16:creationId xmlns:a16="http://schemas.microsoft.com/office/drawing/2014/main" id="{BE0AA21F-4FA2-4F9D-BF0B-0669035B6352}"/>
              </a:ext>
            </a:extLst>
          </p:cNvPr>
          <p:cNvSpPr/>
          <p:nvPr/>
        </p:nvSpPr>
        <p:spPr>
          <a:xfrm>
            <a:off x="22336005" y="2519311"/>
            <a:ext cx="810922" cy="401672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TextBox 1">
            <a:extLst>
              <a:ext uri="{FF2B5EF4-FFF2-40B4-BE49-F238E27FC236}">
                <a16:creationId xmlns:a16="http://schemas.microsoft.com/office/drawing/2014/main" id="{644C250E-7E68-7FEE-20EE-D858D9D33941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FE39A9-5A50-873F-66F0-7E88DFD07553}"/>
              </a:ext>
            </a:extLst>
          </p:cNvPr>
          <p:cNvCxnSpPr/>
          <p:nvPr/>
        </p:nvCxnSpPr>
        <p:spPr>
          <a:xfrm>
            <a:off x="9599521" y="3294816"/>
            <a:ext cx="0" cy="8675511"/>
          </a:xfrm>
          <a:prstGeom prst="line">
            <a:avLst/>
          </a:prstGeom>
          <a:ln>
            <a:solidFill>
              <a:srgbClr val="FF0000"/>
            </a:solidFill>
            <a:prstDash val="lg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205681-D987-9DB6-F4FC-314BBE09D0B0}"/>
              </a:ext>
            </a:extLst>
          </p:cNvPr>
          <p:cNvCxnSpPr/>
          <p:nvPr/>
        </p:nvCxnSpPr>
        <p:spPr>
          <a:xfrm>
            <a:off x="4894171" y="3294816"/>
            <a:ext cx="0" cy="8675511"/>
          </a:xfrm>
          <a:prstGeom prst="line">
            <a:avLst/>
          </a:prstGeom>
          <a:ln>
            <a:solidFill>
              <a:srgbClr val="FF0000"/>
            </a:solidFill>
            <a:prstDash val="lgDash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2" name="Holder 5">
            <a:extLst>
              <a:ext uri="{FF2B5EF4-FFF2-40B4-BE49-F238E27FC236}">
                <a16:creationId xmlns:a16="http://schemas.microsoft.com/office/drawing/2014/main" id="{F7915027-556C-90E1-7A58-28562F705B67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2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8C9E9B-C570-46DA-E43C-6F99D6CF2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825F749-B14C-C637-0865-EAC7A391B5D3}"/>
              </a:ext>
            </a:extLst>
          </p:cNvPr>
          <p:cNvGrpSpPr/>
          <p:nvPr/>
        </p:nvGrpSpPr>
        <p:grpSpPr>
          <a:xfrm>
            <a:off x="1244085" y="2562781"/>
            <a:ext cx="11973139" cy="9144549"/>
            <a:chOff x="1244085" y="1276833"/>
            <a:chExt cx="11973139" cy="9144549"/>
          </a:xfrm>
        </p:grpSpPr>
        <p:sp>
          <p:nvSpPr>
            <p:cNvPr id="3" name="TextBox 1"/>
            <p:cNvSpPr txBox="1"/>
            <p:nvPr/>
          </p:nvSpPr>
          <p:spPr>
            <a:xfrm>
              <a:off x="1244085" y="1276833"/>
              <a:ext cx="11973139" cy="18466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00416"/>
                </a:lnSpc>
              </a:pPr>
              <a:r>
                <a:rPr lang="en-SG" sz="60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PRE-CLOSE COMMUNICATIONS MEETING</a:t>
              </a:r>
              <a:endParaRPr lang="en-US" altLang="zh-CN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7B8F5AD-7087-DDF7-C435-E469AB712415}"/>
                </a:ext>
              </a:extLst>
            </p:cNvPr>
            <p:cNvGrpSpPr/>
            <p:nvPr/>
          </p:nvGrpSpPr>
          <p:grpSpPr>
            <a:xfrm>
              <a:off x="1284851" y="3297195"/>
              <a:ext cx="10531173" cy="7124187"/>
              <a:chOff x="1284851" y="4322428"/>
              <a:chExt cx="10531173" cy="7124187"/>
            </a:xfrm>
          </p:grpSpPr>
          <p:sp>
            <p:nvSpPr>
              <p:cNvPr id="9" name="TextBox 1">
                <a:extLst>
                  <a:ext uri="{FF2B5EF4-FFF2-40B4-BE49-F238E27FC236}">
                    <a16:creationId xmlns:a16="http://schemas.microsoft.com/office/drawing/2014/main" id="{68914CA6-D5FA-C422-59A4-C0C9C09EEA5D}"/>
                  </a:ext>
                </a:extLst>
              </p:cNvPr>
              <p:cNvSpPr txBox="1"/>
              <p:nvPr/>
            </p:nvSpPr>
            <p:spPr>
              <a:xfrm>
                <a:off x="1284851" y="4322428"/>
                <a:ext cx="2372882" cy="7977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4D4B"/>
                  </a:buClr>
                  <a:buSzPct val="100000"/>
                </a:pPr>
                <a:r>
                  <a:rPr lang="en-SG" sz="4000" b="1" dirty="0">
                    <a:solidFill>
                      <a:srgbClr val="0070C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Purpose:</a:t>
                </a:r>
                <a:endParaRPr lang="en-US" sz="40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" name="TextBox 1">
                <a:extLst>
                  <a:ext uri="{FF2B5EF4-FFF2-40B4-BE49-F238E27FC236}">
                    <a16:creationId xmlns:a16="http://schemas.microsoft.com/office/drawing/2014/main" id="{35C4BF37-E6B9-25AA-FE60-1D3378E13BFE}"/>
                  </a:ext>
                </a:extLst>
              </p:cNvPr>
              <p:cNvSpPr txBox="1"/>
              <p:nvPr/>
            </p:nvSpPr>
            <p:spPr>
              <a:xfrm>
                <a:off x="1314385" y="5343503"/>
                <a:ext cx="7838013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rtl="0"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</a:pPr>
                <a:r>
                  <a:rPr lang="en-SG" sz="3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Preparing managers to carry out Day / Week 1 activities</a:t>
                </a:r>
                <a:endParaRPr lang="en-US" sz="3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TextBox 1">
                <a:extLst>
                  <a:ext uri="{FF2B5EF4-FFF2-40B4-BE49-F238E27FC236}">
                    <a16:creationId xmlns:a16="http://schemas.microsoft.com/office/drawing/2014/main" id="{6BA7A342-1AA3-97BB-9E01-DAE69E5C5472}"/>
                  </a:ext>
                </a:extLst>
              </p:cNvPr>
              <p:cNvSpPr txBox="1"/>
              <p:nvPr/>
            </p:nvSpPr>
            <p:spPr>
              <a:xfrm>
                <a:off x="1290357" y="6518679"/>
                <a:ext cx="731484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rtl="0">
                  <a:spcBef>
                    <a:spcPts val="0"/>
                  </a:spcBef>
                  <a:spcAft>
                    <a:spcPts val="0"/>
                  </a:spcAft>
                  <a:buClr>
                    <a:srgbClr val="5C4D4B"/>
                  </a:buClr>
                  <a:buSzPct val="100000"/>
                </a:pPr>
                <a:r>
                  <a:rPr lang="en-SG" sz="4000" b="1" dirty="0">
                    <a:solidFill>
                      <a:srgbClr val="0070C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Recommended Participants:</a:t>
                </a:r>
                <a:endParaRPr lang="en-US" sz="40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TextBox 1">
                <a:extLst>
                  <a:ext uri="{FF2B5EF4-FFF2-40B4-BE49-F238E27FC236}">
                    <a16:creationId xmlns:a16="http://schemas.microsoft.com/office/drawing/2014/main" id="{9EAE9DCF-1023-2DA5-9D63-9B75064C8A44}"/>
                  </a:ext>
                </a:extLst>
              </p:cNvPr>
              <p:cNvSpPr txBox="1"/>
              <p:nvPr/>
            </p:nvSpPr>
            <p:spPr>
              <a:xfrm>
                <a:off x="1290357" y="7263417"/>
                <a:ext cx="10525667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rtl="0">
                  <a:spcBef>
                    <a:spcPts val="0"/>
                  </a:spcBef>
                  <a:spcAft>
                    <a:spcPts val="0"/>
                  </a:spcAft>
                  <a:buClr>
                    <a:schemeClr val="bg1"/>
                  </a:buClr>
                  <a:buSzPct val="120000"/>
                </a:pPr>
                <a:r>
                  <a:rPr lang="en-SG" sz="3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Vice Presidents and Senior Managers</a:t>
                </a:r>
                <a:endParaRPr lang="en-US" sz="3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5" name="TextBox 1">
                <a:extLst>
                  <a:ext uri="{FF2B5EF4-FFF2-40B4-BE49-F238E27FC236}">
                    <a16:creationId xmlns:a16="http://schemas.microsoft.com/office/drawing/2014/main" id="{ABAF4EFF-631A-D014-E1EE-4CC8B3535061}"/>
                  </a:ext>
                </a:extLst>
              </p:cNvPr>
              <p:cNvSpPr txBox="1"/>
              <p:nvPr/>
            </p:nvSpPr>
            <p:spPr>
              <a:xfrm>
                <a:off x="1314385" y="9500262"/>
                <a:ext cx="3603721" cy="8071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 algn="ctr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C4D4B"/>
                  </a:buClr>
                  <a:buSzPct val="100000"/>
                </a:pPr>
                <a:r>
                  <a:rPr lang="en-SG" sz="4000" b="1" dirty="0">
                    <a:solidFill>
                      <a:srgbClr val="0070C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Post Meeting:</a:t>
                </a:r>
                <a:endParaRPr lang="en-US" sz="40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6" name="TextBox 1">
                <a:extLst>
                  <a:ext uri="{FF2B5EF4-FFF2-40B4-BE49-F238E27FC236}">
                    <a16:creationId xmlns:a16="http://schemas.microsoft.com/office/drawing/2014/main" id="{80890D00-B930-28CD-7380-8B2BA7DF7C14}"/>
                  </a:ext>
                </a:extLst>
              </p:cNvPr>
              <p:cNvSpPr txBox="1"/>
              <p:nvPr/>
            </p:nvSpPr>
            <p:spPr>
              <a:xfrm>
                <a:off x="1314385" y="10461730"/>
                <a:ext cx="7062699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Checkpoint calls with IMO on progress, updates, issues</a:t>
                </a: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" name="TextBox 1">
                <a:extLst>
                  <a:ext uri="{FF2B5EF4-FFF2-40B4-BE49-F238E27FC236}">
                    <a16:creationId xmlns:a16="http://schemas.microsoft.com/office/drawing/2014/main" id="{44FA9E8B-4F48-D99D-74EB-8B36D1EF004E}"/>
                  </a:ext>
                </a:extLst>
              </p:cNvPr>
              <p:cNvSpPr txBox="1"/>
              <p:nvPr/>
            </p:nvSpPr>
            <p:spPr>
              <a:xfrm>
                <a:off x="1284851" y="8076138"/>
                <a:ext cx="270979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SG" sz="4000" b="1" dirty="0">
                    <a:solidFill>
                      <a:srgbClr val="0070C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Duration:</a:t>
                </a:r>
                <a:endParaRPr lang="en-SG" sz="40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18" name="TextBox 1">
                <a:extLst>
                  <a:ext uri="{FF2B5EF4-FFF2-40B4-BE49-F238E27FC236}">
                    <a16:creationId xmlns:a16="http://schemas.microsoft.com/office/drawing/2014/main" id="{29818492-9E67-30B5-B880-065419FA9119}"/>
                  </a:ext>
                </a:extLst>
              </p:cNvPr>
              <p:cNvSpPr txBox="1"/>
              <p:nvPr/>
            </p:nvSpPr>
            <p:spPr>
              <a:xfrm>
                <a:off x="1314385" y="8920194"/>
                <a:ext cx="147021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SG" sz="3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½ Day</a:t>
                </a: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sp>
        <p:nvSpPr>
          <p:cNvPr id="10" name="TextBox 1">
            <a:extLst>
              <a:ext uri="{FF2B5EF4-FFF2-40B4-BE49-F238E27FC236}">
                <a16:creationId xmlns:a16="http://schemas.microsoft.com/office/drawing/2014/main" id="{7CEC30C9-1EBE-99CF-55CB-1B4547B3A80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04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0350D792-6D56-84AF-5E2D-B46E4D5A945C}"/>
              </a:ext>
            </a:extLst>
          </p:cNvPr>
          <p:cNvSpPr txBox="1">
            <a:spLocks/>
          </p:cNvSpPr>
          <p:nvPr/>
        </p:nvSpPr>
        <p:spPr>
          <a:xfrm>
            <a:off x="767481" y="1304489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6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71098172-BF01-458E-7AFF-619CB582DEFA}"/>
              </a:ext>
            </a:extLst>
          </p:cNvPr>
          <p:cNvGrpSpPr/>
          <p:nvPr/>
        </p:nvGrpSpPr>
        <p:grpSpPr>
          <a:xfrm>
            <a:off x="729232" y="1963768"/>
            <a:ext cx="11594532" cy="10418618"/>
            <a:chOff x="817723" y="2937164"/>
            <a:chExt cx="11594532" cy="1041861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98064D6-A4ED-6DE0-D255-9FD3E34A4366}"/>
                </a:ext>
              </a:extLst>
            </p:cNvPr>
            <p:cNvGrpSpPr/>
            <p:nvPr/>
          </p:nvGrpSpPr>
          <p:grpSpPr>
            <a:xfrm>
              <a:off x="817723" y="2937164"/>
              <a:ext cx="11594532" cy="10418618"/>
              <a:chOff x="817722" y="2937164"/>
              <a:chExt cx="22457911" cy="10418618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2C9545F1-1796-B5A6-0A60-5DE17F38C3A3}"/>
                  </a:ext>
                </a:extLst>
              </p:cNvPr>
              <p:cNvSpPr/>
              <p:nvPr/>
            </p:nvSpPr>
            <p:spPr>
              <a:xfrm>
                <a:off x="817722" y="2937164"/>
                <a:ext cx="22457911" cy="1108363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CA15F38-D144-9750-AF62-022C1E8767DA}"/>
                  </a:ext>
                </a:extLst>
              </p:cNvPr>
              <p:cNvSpPr/>
              <p:nvPr/>
            </p:nvSpPr>
            <p:spPr>
              <a:xfrm>
                <a:off x="817722" y="4045527"/>
                <a:ext cx="22457911" cy="9310255"/>
              </a:xfrm>
              <a:prstGeom prst="rect">
                <a:avLst/>
              </a:prstGeom>
              <a:noFill/>
              <a:ln>
                <a:solidFill>
                  <a:srgbClr val="1CB4AC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8C9AF78-D6C7-EB1B-B9BC-903005AA8769}"/>
                  </a:ext>
                </a:extLst>
              </p:cNvPr>
              <p:cNvCxnSpPr/>
              <p:nvPr/>
            </p:nvCxnSpPr>
            <p:spPr>
              <a:xfrm>
                <a:off x="817722" y="5995487"/>
                <a:ext cx="22457911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3A4971F-DBD4-E19D-A7FD-0148104BE096}"/>
                  </a:ext>
                </a:extLst>
              </p:cNvPr>
              <p:cNvCxnSpPr/>
              <p:nvPr/>
            </p:nvCxnSpPr>
            <p:spPr>
              <a:xfrm>
                <a:off x="817722" y="7945448"/>
                <a:ext cx="22457911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54F4EF1-4023-61C2-1ABF-55609AE5297E}"/>
                  </a:ext>
                </a:extLst>
              </p:cNvPr>
              <p:cNvCxnSpPr/>
              <p:nvPr/>
            </p:nvCxnSpPr>
            <p:spPr>
              <a:xfrm>
                <a:off x="817722" y="9918901"/>
                <a:ext cx="22457911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CD54327-9454-3692-E0F3-8E6C4124E3CF}"/>
                </a:ext>
              </a:extLst>
            </p:cNvPr>
            <p:cNvCxnSpPr>
              <a:cxnSpLocks/>
            </p:cNvCxnSpPr>
            <p:nvPr/>
          </p:nvCxnSpPr>
          <p:spPr>
            <a:xfrm>
              <a:off x="10716377" y="5225086"/>
              <a:ext cx="0" cy="3819941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1">
              <a:extLst>
                <a:ext uri="{FF2B5EF4-FFF2-40B4-BE49-F238E27FC236}">
                  <a16:creationId xmlns:a16="http://schemas.microsoft.com/office/drawing/2014/main" id="{5F277376-8B8F-108C-B32A-6F746604B28E}"/>
                </a:ext>
              </a:extLst>
            </p:cNvPr>
            <p:cNvSpPr txBox="1"/>
            <p:nvPr/>
          </p:nvSpPr>
          <p:spPr>
            <a:xfrm>
              <a:off x="1427322" y="3305707"/>
              <a:ext cx="1658778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u="none" strike="noStrike" cap="none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Topics</a:t>
              </a:r>
              <a:endPara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7F3F99A4-3A86-A601-6EB4-27462A1828E4}"/>
                </a:ext>
              </a:extLst>
            </p:cNvPr>
            <p:cNvSpPr txBox="1"/>
            <p:nvPr/>
          </p:nvSpPr>
          <p:spPr>
            <a:xfrm>
              <a:off x="6324857" y="3076899"/>
              <a:ext cx="2288197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Estimated Duration</a:t>
              </a:r>
              <a:endPara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">
              <a:extLst>
                <a:ext uri="{FF2B5EF4-FFF2-40B4-BE49-F238E27FC236}">
                  <a16:creationId xmlns:a16="http://schemas.microsoft.com/office/drawing/2014/main" id="{6A44B5C8-7FE0-30D4-5E8C-BD8D02F17DB4}"/>
                </a:ext>
              </a:extLst>
            </p:cNvPr>
            <p:cNvSpPr txBox="1"/>
            <p:nvPr/>
          </p:nvSpPr>
          <p:spPr>
            <a:xfrm>
              <a:off x="9070829" y="3076899"/>
              <a:ext cx="3341425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Recommended Owner</a:t>
              </a:r>
              <a:endPara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">
              <a:extLst>
                <a:ext uri="{FF2B5EF4-FFF2-40B4-BE49-F238E27FC236}">
                  <a16:creationId xmlns:a16="http://schemas.microsoft.com/office/drawing/2014/main" id="{93539871-D271-3369-9D20-D4B171EF12D8}"/>
                </a:ext>
              </a:extLst>
            </p:cNvPr>
            <p:cNvSpPr txBox="1"/>
            <p:nvPr/>
          </p:nvSpPr>
          <p:spPr>
            <a:xfrm>
              <a:off x="1108367" y="4325579"/>
              <a:ext cx="3201828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/>
                <a:buChar char="•"/>
              </a:pPr>
              <a:r>
                <a:rPr lang="en-SG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NewCo Overview </a:t>
              </a:r>
              <a:endParaRPr lang="en-SG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">
              <a:extLst>
                <a:ext uri="{FF2B5EF4-FFF2-40B4-BE49-F238E27FC236}">
                  <a16:creationId xmlns:a16="http://schemas.microsoft.com/office/drawing/2014/main" id="{DE847A80-362E-AC64-C7BF-30DFFFEA1901}"/>
                </a:ext>
              </a:extLst>
            </p:cNvPr>
            <p:cNvSpPr txBox="1"/>
            <p:nvPr/>
          </p:nvSpPr>
          <p:spPr>
            <a:xfrm>
              <a:off x="1108366" y="4865678"/>
              <a:ext cx="3777957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Scale, footprint, brands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Benefits, strategy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Values and culture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B8F3773-B7FE-FA18-FA53-8B15EF077334}"/>
                </a:ext>
              </a:extLst>
            </p:cNvPr>
            <p:cNvGrpSpPr/>
            <p:nvPr/>
          </p:nvGrpSpPr>
          <p:grpSpPr>
            <a:xfrm>
              <a:off x="1108366" y="6173021"/>
              <a:ext cx="4149433" cy="1463429"/>
              <a:chOff x="1108366" y="6025536"/>
              <a:chExt cx="4149433" cy="1463429"/>
            </a:xfrm>
          </p:grpSpPr>
          <p:sp>
            <p:nvSpPr>
              <p:cNvPr id="21" name="TextBox 1">
                <a:extLst>
                  <a:ext uri="{FF2B5EF4-FFF2-40B4-BE49-F238E27FC236}">
                    <a16:creationId xmlns:a16="http://schemas.microsoft.com/office/drawing/2014/main" id="{0CDC9FD3-2F09-DD12-5173-E4704742460B}"/>
                  </a:ext>
                </a:extLst>
              </p:cNvPr>
              <p:cNvSpPr txBox="1"/>
              <p:nvPr/>
            </p:nvSpPr>
            <p:spPr>
              <a:xfrm>
                <a:off x="1108367" y="6025536"/>
                <a:ext cx="320182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285750" marR="0" lvl="0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30000"/>
                  <a:buFont typeface="Arial"/>
                  <a:buChar char="•"/>
                </a:pPr>
                <a:r>
                  <a:rPr lang="en-SG" sz="2000" b="1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Transaction Overview</a:t>
                </a:r>
                <a:endParaRPr lang="en-SG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2" name="TextBox 1">
                <a:extLst>
                  <a:ext uri="{FF2B5EF4-FFF2-40B4-BE49-F238E27FC236}">
                    <a16:creationId xmlns:a16="http://schemas.microsoft.com/office/drawing/2014/main" id="{742F7D13-6895-AB46-CD66-582C1A6D624E}"/>
                  </a:ext>
                </a:extLst>
              </p:cNvPr>
              <p:cNvSpPr txBox="1"/>
              <p:nvPr/>
            </p:nvSpPr>
            <p:spPr>
              <a:xfrm>
                <a:off x="1108366" y="6565635"/>
                <a:ext cx="4149433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800100" marR="0" lvl="1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Deal implications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800100" marR="0" lvl="1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Financial / synergy commitments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6451D29-69E0-3E13-BAAC-410869FC9D71}"/>
                </a:ext>
              </a:extLst>
            </p:cNvPr>
            <p:cNvGrpSpPr/>
            <p:nvPr/>
          </p:nvGrpSpPr>
          <p:grpSpPr>
            <a:xfrm>
              <a:off x="1108366" y="8122983"/>
              <a:ext cx="4407525" cy="1463428"/>
              <a:chOff x="1108366" y="6025537"/>
              <a:chExt cx="4407525" cy="1463428"/>
            </a:xfrm>
          </p:grpSpPr>
          <p:sp>
            <p:nvSpPr>
              <p:cNvPr id="29" name="TextBox 1">
                <a:extLst>
                  <a:ext uri="{FF2B5EF4-FFF2-40B4-BE49-F238E27FC236}">
                    <a16:creationId xmlns:a16="http://schemas.microsoft.com/office/drawing/2014/main" id="{98378F06-E8BD-4D14-C88A-A452C954E1FA}"/>
                  </a:ext>
                </a:extLst>
              </p:cNvPr>
              <p:cNvSpPr txBox="1"/>
              <p:nvPr/>
            </p:nvSpPr>
            <p:spPr>
              <a:xfrm>
                <a:off x="1108366" y="6025537"/>
                <a:ext cx="4407525" cy="3077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285750" marR="0" lvl="0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30000"/>
                  <a:buFont typeface="Arial"/>
                  <a:buChar char="•"/>
                </a:pPr>
                <a:r>
                  <a:rPr lang="en-SG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Communications Plan Overview</a:t>
                </a:r>
                <a:endParaRPr lang="en-SG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" name="TextBox 1">
                <a:extLst>
                  <a:ext uri="{FF2B5EF4-FFF2-40B4-BE49-F238E27FC236}">
                    <a16:creationId xmlns:a16="http://schemas.microsoft.com/office/drawing/2014/main" id="{DA1376CF-F13F-29CF-C769-39AE537BA82A}"/>
                  </a:ext>
                </a:extLst>
              </p:cNvPr>
              <p:cNvSpPr txBox="1"/>
              <p:nvPr/>
            </p:nvSpPr>
            <p:spPr>
              <a:xfrm>
                <a:off x="1108366" y="6565635"/>
                <a:ext cx="4149433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800100" marR="0" lvl="1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Leading up to Day 1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800100" marR="0" lvl="1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Day 1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800100" marR="0" lvl="1" indent="-34290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Post Day 1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AEF7C09-66A0-52E4-B4DA-A1AA55FEAF30}"/>
                </a:ext>
              </a:extLst>
            </p:cNvPr>
            <p:cNvGrpSpPr/>
            <p:nvPr/>
          </p:nvGrpSpPr>
          <p:grpSpPr>
            <a:xfrm>
              <a:off x="1108366" y="10096436"/>
              <a:ext cx="4407525" cy="2373951"/>
              <a:chOff x="1108366" y="6025537"/>
              <a:chExt cx="4407525" cy="2373951"/>
            </a:xfrm>
          </p:grpSpPr>
          <p:sp>
            <p:nvSpPr>
              <p:cNvPr id="33" name="TextBox 1">
                <a:extLst>
                  <a:ext uri="{FF2B5EF4-FFF2-40B4-BE49-F238E27FC236}">
                    <a16:creationId xmlns:a16="http://schemas.microsoft.com/office/drawing/2014/main" id="{AEE5A690-4D48-5903-B127-6D4CD3226054}"/>
                  </a:ext>
                </a:extLst>
              </p:cNvPr>
              <p:cNvSpPr txBox="1"/>
              <p:nvPr/>
            </p:nvSpPr>
            <p:spPr>
              <a:xfrm>
                <a:off x="1108366" y="6025537"/>
                <a:ext cx="440752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285750" marR="0" lvl="0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30000"/>
                  <a:buFont typeface="Arial"/>
                  <a:buChar char="•"/>
                </a:pPr>
                <a:r>
                  <a:rPr lang="en-SG" sz="20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General Implications / Integration Plans</a:t>
                </a:r>
                <a:endParaRPr lang="en-SG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4" name="TextBox 1">
                <a:extLst>
                  <a:ext uri="{FF2B5EF4-FFF2-40B4-BE49-F238E27FC236}">
                    <a16:creationId xmlns:a16="http://schemas.microsoft.com/office/drawing/2014/main" id="{B461EF29-42A1-803E-775C-350D2DEAFEA1}"/>
                  </a:ext>
                </a:extLst>
              </p:cNvPr>
              <p:cNvSpPr txBox="1"/>
              <p:nvPr/>
            </p:nvSpPr>
            <p:spPr>
              <a:xfrm>
                <a:off x="1108366" y="6860605"/>
                <a:ext cx="4149433" cy="15388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742950" marR="0" lvl="1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Manufacturing (Safety)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marR="0" lvl="1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Legal 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marR="0" lvl="1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Finance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marR="0" lvl="1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IT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742950" marR="0" lvl="1" indent="-28575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10000"/>
                  <a:buFont typeface="Arial" panose="020B0604020202020204" pitchFamily="34" charset="0"/>
                  <a:buChar char="•"/>
                </a:pPr>
                <a:r>
                  <a:rPr lang="en-US" sz="2000" u="none" strike="noStrike" cap="none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Others</a:t>
                </a:r>
                <a:endPara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737040D-17DA-8297-D71A-E95C46E5D3A5}"/>
                </a:ext>
              </a:extLst>
            </p:cNvPr>
            <p:cNvCxnSpPr/>
            <p:nvPr/>
          </p:nvCxnSpPr>
          <p:spPr>
            <a:xfrm>
              <a:off x="5899354" y="4045527"/>
              <a:ext cx="0" cy="93102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38" name="TextBox 1">
              <a:extLst>
                <a:ext uri="{FF2B5EF4-FFF2-40B4-BE49-F238E27FC236}">
                  <a16:creationId xmlns:a16="http://schemas.microsoft.com/office/drawing/2014/main" id="{3C46D124-6309-6B10-D860-4F49BC97A0AA}"/>
                </a:ext>
              </a:extLst>
            </p:cNvPr>
            <p:cNvSpPr txBox="1"/>
            <p:nvPr/>
          </p:nvSpPr>
          <p:spPr>
            <a:xfrm>
              <a:off x="6324857" y="4826888"/>
              <a:ext cx="9602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SG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30 min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TextBox 1">
              <a:extLst>
                <a:ext uri="{FF2B5EF4-FFF2-40B4-BE49-F238E27FC236}">
                  <a16:creationId xmlns:a16="http://schemas.microsoft.com/office/drawing/2014/main" id="{C45D50E4-24BD-1DEC-3845-476C598FE163}"/>
                </a:ext>
              </a:extLst>
            </p:cNvPr>
            <p:cNvSpPr txBox="1"/>
            <p:nvPr/>
          </p:nvSpPr>
          <p:spPr>
            <a:xfrm>
              <a:off x="6324857" y="6776848"/>
              <a:ext cx="9602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SG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30 min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TextBox 1">
              <a:extLst>
                <a:ext uri="{FF2B5EF4-FFF2-40B4-BE49-F238E27FC236}">
                  <a16:creationId xmlns:a16="http://schemas.microsoft.com/office/drawing/2014/main" id="{55AC71A4-59A5-9557-2BA1-7DD46975C44F}"/>
                </a:ext>
              </a:extLst>
            </p:cNvPr>
            <p:cNvSpPr txBox="1"/>
            <p:nvPr/>
          </p:nvSpPr>
          <p:spPr>
            <a:xfrm>
              <a:off x="6324857" y="8752410"/>
              <a:ext cx="9602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SG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30 min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TextBox 1">
              <a:extLst>
                <a:ext uri="{FF2B5EF4-FFF2-40B4-BE49-F238E27FC236}">
                  <a16:creationId xmlns:a16="http://schemas.microsoft.com/office/drawing/2014/main" id="{683542EC-DA00-F63C-849C-E83BE948F732}"/>
                </a:ext>
              </a:extLst>
            </p:cNvPr>
            <p:cNvSpPr txBox="1"/>
            <p:nvPr/>
          </p:nvSpPr>
          <p:spPr>
            <a:xfrm>
              <a:off x="6324857" y="11407044"/>
              <a:ext cx="96029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SG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30 min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CF3673C-E81D-1BCB-0E14-86C7C61D924B}"/>
                </a:ext>
              </a:extLst>
            </p:cNvPr>
            <p:cNvCxnSpPr/>
            <p:nvPr/>
          </p:nvCxnSpPr>
          <p:spPr>
            <a:xfrm>
              <a:off x="8613054" y="4045527"/>
              <a:ext cx="0" cy="93102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43" name="TextBox 1">
              <a:extLst>
                <a:ext uri="{FF2B5EF4-FFF2-40B4-BE49-F238E27FC236}">
                  <a16:creationId xmlns:a16="http://schemas.microsoft.com/office/drawing/2014/main" id="{7DF8A84B-1172-8C5D-EAFA-3E88FEA88297}"/>
                </a:ext>
              </a:extLst>
            </p:cNvPr>
            <p:cNvSpPr txBox="1"/>
            <p:nvPr/>
          </p:nvSpPr>
          <p:spPr>
            <a:xfrm>
              <a:off x="9070829" y="4607955"/>
              <a:ext cx="2731187" cy="9233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IMO 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Supported by: Legal, Corporate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TextBox 1">
              <a:extLst>
                <a:ext uri="{FF2B5EF4-FFF2-40B4-BE49-F238E27FC236}">
                  <a16:creationId xmlns:a16="http://schemas.microsoft.com/office/drawing/2014/main" id="{73AB775F-1FBF-D447-BE51-0096DF0EA77E}"/>
                </a:ext>
              </a:extLst>
            </p:cNvPr>
            <p:cNvSpPr txBox="1"/>
            <p:nvPr/>
          </p:nvSpPr>
          <p:spPr>
            <a:xfrm>
              <a:off x="9070829" y="6646782"/>
              <a:ext cx="273118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SG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IMO 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SG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Supported by: Legal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TextBox 1">
              <a:extLst>
                <a:ext uri="{FF2B5EF4-FFF2-40B4-BE49-F238E27FC236}">
                  <a16:creationId xmlns:a16="http://schemas.microsoft.com/office/drawing/2014/main" id="{594D78A3-607E-97A1-DA24-6A2B44495648}"/>
                </a:ext>
              </a:extLst>
            </p:cNvPr>
            <p:cNvSpPr txBox="1"/>
            <p:nvPr/>
          </p:nvSpPr>
          <p:spPr>
            <a:xfrm>
              <a:off x="9070829" y="8743177"/>
              <a:ext cx="273118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marR="0" lvl="0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SG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Corporate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6" name="TextBox 1">
              <a:extLst>
                <a:ext uri="{FF2B5EF4-FFF2-40B4-BE49-F238E27FC236}">
                  <a16:creationId xmlns:a16="http://schemas.microsoft.com/office/drawing/2014/main" id="{FB73CD57-9732-21A4-8ED8-CB42C7ED9D89}"/>
                </a:ext>
              </a:extLst>
            </p:cNvPr>
            <p:cNvSpPr txBox="1"/>
            <p:nvPr/>
          </p:nvSpPr>
          <p:spPr>
            <a:xfrm>
              <a:off x="9070828" y="11483454"/>
              <a:ext cx="3121171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marR="0" lvl="0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SG" sz="20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Corporate / IMO / WS</a:t>
              </a:r>
              <a:endParaRPr lang="en-SG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85C4C1F-9855-F4F0-1654-F1C1AAB634D7}"/>
              </a:ext>
            </a:extLst>
          </p:cNvPr>
          <p:cNvGrpSpPr/>
          <p:nvPr/>
        </p:nvGrpSpPr>
        <p:grpSpPr>
          <a:xfrm>
            <a:off x="12323763" y="1963768"/>
            <a:ext cx="11594532" cy="10418618"/>
            <a:chOff x="817722" y="2937164"/>
            <a:chExt cx="22457911" cy="10418618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EC8164-6F32-6485-25E6-DB7700DDC938}"/>
                </a:ext>
              </a:extLst>
            </p:cNvPr>
            <p:cNvSpPr/>
            <p:nvPr/>
          </p:nvSpPr>
          <p:spPr>
            <a:xfrm>
              <a:off x="817722" y="2937164"/>
              <a:ext cx="22457911" cy="1108363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300D859-8219-97AF-C548-4685E0B410AE}"/>
                </a:ext>
              </a:extLst>
            </p:cNvPr>
            <p:cNvSpPr/>
            <p:nvPr/>
          </p:nvSpPr>
          <p:spPr>
            <a:xfrm>
              <a:off x="817722" y="4045527"/>
              <a:ext cx="22457911" cy="9310255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54A9939-6A49-F88C-6964-99F98793EBF5}"/>
                </a:ext>
              </a:extLst>
            </p:cNvPr>
            <p:cNvCxnSpPr/>
            <p:nvPr/>
          </p:nvCxnSpPr>
          <p:spPr>
            <a:xfrm>
              <a:off x="817722" y="7532490"/>
              <a:ext cx="22457911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9A96F0B5-D244-1BA3-639C-425990082342}"/>
                </a:ext>
              </a:extLst>
            </p:cNvPr>
            <p:cNvCxnSpPr/>
            <p:nvPr/>
          </p:nvCxnSpPr>
          <p:spPr>
            <a:xfrm>
              <a:off x="817722" y="10951285"/>
              <a:ext cx="22457911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C5BCF26-DA81-5043-A05B-31BAC397CB75}"/>
              </a:ext>
            </a:extLst>
          </p:cNvPr>
          <p:cNvCxnSpPr>
            <a:cxnSpLocks/>
          </p:cNvCxnSpPr>
          <p:nvPr/>
        </p:nvCxnSpPr>
        <p:spPr>
          <a:xfrm>
            <a:off x="22222417" y="4251690"/>
            <a:ext cx="0" cy="38199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1">
            <a:extLst>
              <a:ext uri="{FF2B5EF4-FFF2-40B4-BE49-F238E27FC236}">
                <a16:creationId xmlns:a16="http://schemas.microsoft.com/office/drawing/2014/main" id="{CEC99B0C-A251-4519-D67A-939976FC8C86}"/>
              </a:ext>
            </a:extLst>
          </p:cNvPr>
          <p:cNvSpPr txBox="1"/>
          <p:nvPr/>
        </p:nvSpPr>
        <p:spPr>
          <a:xfrm>
            <a:off x="12933362" y="2332311"/>
            <a:ext cx="165877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u="none" strike="noStrike" cap="none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Topics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TextBox 1">
            <a:extLst>
              <a:ext uri="{FF2B5EF4-FFF2-40B4-BE49-F238E27FC236}">
                <a16:creationId xmlns:a16="http://schemas.microsoft.com/office/drawing/2014/main" id="{F71F0CF3-3189-EE83-CE29-494FE9F7C586}"/>
              </a:ext>
            </a:extLst>
          </p:cNvPr>
          <p:cNvSpPr txBox="1"/>
          <p:nvPr/>
        </p:nvSpPr>
        <p:spPr>
          <a:xfrm>
            <a:off x="17830897" y="2103503"/>
            <a:ext cx="2288197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Estimated Duration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4" name="TextBox 1">
            <a:extLst>
              <a:ext uri="{FF2B5EF4-FFF2-40B4-BE49-F238E27FC236}">
                <a16:creationId xmlns:a16="http://schemas.microsoft.com/office/drawing/2014/main" id="{25A3C9D2-1CE7-D80E-ECFC-09159F71C3DB}"/>
              </a:ext>
            </a:extLst>
          </p:cNvPr>
          <p:cNvSpPr txBox="1"/>
          <p:nvPr/>
        </p:nvSpPr>
        <p:spPr>
          <a:xfrm>
            <a:off x="20576869" y="2103503"/>
            <a:ext cx="334142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Recommended Owner</a:t>
            </a:r>
            <a:endParaRPr lang="en-SG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1">
            <a:extLst>
              <a:ext uri="{FF2B5EF4-FFF2-40B4-BE49-F238E27FC236}">
                <a16:creationId xmlns:a16="http://schemas.microsoft.com/office/drawing/2014/main" id="{18EFDA9F-9AC0-4CDD-46FB-98C31992B4A5}"/>
              </a:ext>
            </a:extLst>
          </p:cNvPr>
          <p:cNvSpPr txBox="1"/>
          <p:nvPr/>
        </p:nvSpPr>
        <p:spPr>
          <a:xfrm>
            <a:off x="12614407" y="3352183"/>
            <a:ext cx="320182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SG" sz="20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HR Implications</a:t>
            </a:r>
            <a:endParaRPr lang="en-SG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54AF7D9F-8649-0311-5A62-8F3F35328191}"/>
              </a:ext>
            </a:extLst>
          </p:cNvPr>
          <p:cNvSpPr txBox="1"/>
          <p:nvPr/>
        </p:nvSpPr>
        <p:spPr>
          <a:xfrm>
            <a:off x="12614406" y="3892282"/>
            <a:ext cx="4407525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1 organization and implications 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Employment, compensation, process and systems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Employee Communications Playbook review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US" sz="200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What you will receive on Day 1: employee roster etc. 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F290F0D-01D5-D18A-FCE7-FC6D8EAEAADE}"/>
              </a:ext>
            </a:extLst>
          </p:cNvPr>
          <p:cNvGrpSpPr/>
          <p:nvPr/>
        </p:nvGrpSpPr>
        <p:grpSpPr>
          <a:xfrm>
            <a:off x="12614406" y="6733462"/>
            <a:ext cx="4518544" cy="3002311"/>
            <a:chOff x="1108366" y="6025537"/>
            <a:chExt cx="4518544" cy="3002311"/>
          </a:xfrm>
        </p:grpSpPr>
        <p:sp>
          <p:nvSpPr>
            <p:cNvPr id="74" name="TextBox 1">
              <a:extLst>
                <a:ext uri="{FF2B5EF4-FFF2-40B4-BE49-F238E27FC236}">
                  <a16:creationId xmlns:a16="http://schemas.microsoft.com/office/drawing/2014/main" id="{C0CF1FB6-FBEC-9FC3-3FC9-EED2FD5F014F}"/>
                </a:ext>
              </a:extLst>
            </p:cNvPr>
            <p:cNvSpPr txBox="1"/>
            <p:nvPr/>
          </p:nvSpPr>
          <p:spPr>
            <a:xfrm>
              <a:off x="1108367" y="6025537"/>
              <a:ext cx="4407524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/>
                <a:buChar char="•"/>
              </a:pPr>
              <a:r>
                <a:rPr lang="en-SG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Sales/Customer Implications</a:t>
              </a:r>
              <a:endParaRPr lang="en-SG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5" name="TextBox 1">
              <a:extLst>
                <a:ext uri="{FF2B5EF4-FFF2-40B4-BE49-F238E27FC236}">
                  <a16:creationId xmlns:a16="http://schemas.microsoft.com/office/drawing/2014/main" id="{A2B8A514-403F-6860-A10B-25CD4C3C2FDE}"/>
                </a:ext>
              </a:extLst>
            </p:cNvPr>
            <p:cNvSpPr txBox="1"/>
            <p:nvPr/>
          </p:nvSpPr>
          <p:spPr>
            <a:xfrm>
              <a:off x="1108366" y="6565635"/>
              <a:ext cx="4518544" cy="24622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Brand and sales management post Day 1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Customer scenarios: overlap / non-overlap customers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Customer Communications Playbook review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US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What you will receive on Day 1: customer listings, etc.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D19766E-CBB6-A543-B334-8DFA23CB3855}"/>
              </a:ext>
            </a:extLst>
          </p:cNvPr>
          <p:cNvGrpSpPr/>
          <p:nvPr/>
        </p:nvGrpSpPr>
        <p:grpSpPr>
          <a:xfrm>
            <a:off x="12561281" y="10154834"/>
            <a:ext cx="4844112" cy="2078981"/>
            <a:chOff x="1108366" y="6025537"/>
            <a:chExt cx="4844112" cy="2078981"/>
          </a:xfrm>
        </p:grpSpPr>
        <p:sp>
          <p:nvSpPr>
            <p:cNvPr id="72" name="TextBox 1">
              <a:extLst>
                <a:ext uri="{FF2B5EF4-FFF2-40B4-BE49-F238E27FC236}">
                  <a16:creationId xmlns:a16="http://schemas.microsoft.com/office/drawing/2014/main" id="{F066CDA0-2DA1-2AB7-20C2-77555F937F45}"/>
                </a:ext>
              </a:extLst>
            </p:cNvPr>
            <p:cNvSpPr txBox="1"/>
            <p:nvPr/>
          </p:nvSpPr>
          <p:spPr>
            <a:xfrm>
              <a:off x="1108366" y="6025537"/>
              <a:ext cx="4407525" cy="3077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/>
                <a:buChar char="•"/>
              </a:pPr>
              <a:r>
                <a:rPr lang="en-SG" sz="20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Supplier Implications</a:t>
              </a:r>
              <a:endParaRPr lang="en-SG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3" name="TextBox 1">
              <a:extLst>
                <a:ext uri="{FF2B5EF4-FFF2-40B4-BE49-F238E27FC236}">
                  <a16:creationId xmlns:a16="http://schemas.microsoft.com/office/drawing/2014/main" id="{7A06FC7E-C324-6FBC-E557-11F89A90FEF9}"/>
                </a:ext>
              </a:extLst>
            </p:cNvPr>
            <p:cNvSpPr txBox="1"/>
            <p:nvPr/>
          </p:nvSpPr>
          <p:spPr>
            <a:xfrm>
              <a:off x="1108366" y="6565635"/>
              <a:ext cx="4844112" cy="1538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SG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Supplier management post Day 1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SG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Scenarios: overlap / non-overlap suppliers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800100" marR="0" lvl="1" indent="-3429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en-SG" sz="2000" u="none" strike="noStrike" cap="none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Supplier Communications Playbook review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B5BE4DD-5BAC-DFF6-568F-3B9BB5577DB8}"/>
              </a:ext>
            </a:extLst>
          </p:cNvPr>
          <p:cNvCxnSpPr/>
          <p:nvPr/>
        </p:nvCxnSpPr>
        <p:spPr>
          <a:xfrm>
            <a:off x="17405394" y="3072131"/>
            <a:ext cx="0" cy="93102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1" name="TextBox 1">
            <a:extLst>
              <a:ext uri="{FF2B5EF4-FFF2-40B4-BE49-F238E27FC236}">
                <a16:creationId xmlns:a16="http://schemas.microsoft.com/office/drawing/2014/main" id="{1AEE1B3F-264F-5AF4-79C9-7ACF73781402}"/>
              </a:ext>
            </a:extLst>
          </p:cNvPr>
          <p:cNvSpPr txBox="1"/>
          <p:nvPr/>
        </p:nvSpPr>
        <p:spPr>
          <a:xfrm>
            <a:off x="17830897" y="4969499"/>
            <a:ext cx="96029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 Hour</a:t>
            </a:r>
            <a:endParaRPr lang="en-SG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TextBox 1">
            <a:extLst>
              <a:ext uri="{FF2B5EF4-FFF2-40B4-BE49-F238E27FC236}">
                <a16:creationId xmlns:a16="http://schemas.microsoft.com/office/drawing/2014/main" id="{D83C2522-4010-F22D-13F5-2D2EF54FFD7E}"/>
              </a:ext>
            </a:extLst>
          </p:cNvPr>
          <p:cNvSpPr txBox="1"/>
          <p:nvPr/>
        </p:nvSpPr>
        <p:spPr>
          <a:xfrm>
            <a:off x="17830896" y="8114603"/>
            <a:ext cx="159025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1.5 Hour</a:t>
            </a:r>
            <a:endParaRPr lang="en-SG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3" name="TextBox 1">
            <a:extLst>
              <a:ext uri="{FF2B5EF4-FFF2-40B4-BE49-F238E27FC236}">
                <a16:creationId xmlns:a16="http://schemas.microsoft.com/office/drawing/2014/main" id="{2444C015-C490-8018-D8CE-388718ACA467}"/>
              </a:ext>
            </a:extLst>
          </p:cNvPr>
          <p:cNvSpPr txBox="1"/>
          <p:nvPr/>
        </p:nvSpPr>
        <p:spPr>
          <a:xfrm>
            <a:off x="17830897" y="11026249"/>
            <a:ext cx="96029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30 Mint</a:t>
            </a:r>
            <a:endParaRPr lang="en-SG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0E04506-DE79-F31E-A181-C83D4CCA2C16}"/>
              </a:ext>
            </a:extLst>
          </p:cNvPr>
          <p:cNvCxnSpPr/>
          <p:nvPr/>
        </p:nvCxnSpPr>
        <p:spPr>
          <a:xfrm>
            <a:off x="20119094" y="3072131"/>
            <a:ext cx="0" cy="93102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6" name="TextBox 1">
            <a:extLst>
              <a:ext uri="{FF2B5EF4-FFF2-40B4-BE49-F238E27FC236}">
                <a16:creationId xmlns:a16="http://schemas.microsoft.com/office/drawing/2014/main" id="{E3EDCDE4-31B4-5FF0-AEC8-A28A6F8E690C}"/>
              </a:ext>
            </a:extLst>
          </p:cNvPr>
          <p:cNvSpPr txBox="1"/>
          <p:nvPr/>
        </p:nvSpPr>
        <p:spPr>
          <a:xfrm>
            <a:off x="20576869" y="4465685"/>
            <a:ext cx="273118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HR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Supported by: Corporate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TextBox 1">
            <a:extLst>
              <a:ext uri="{FF2B5EF4-FFF2-40B4-BE49-F238E27FC236}">
                <a16:creationId xmlns:a16="http://schemas.microsoft.com/office/drawing/2014/main" id="{23DB9204-9334-3288-0669-B3BA66726D9A}"/>
              </a:ext>
            </a:extLst>
          </p:cNvPr>
          <p:cNvSpPr txBox="1"/>
          <p:nvPr/>
        </p:nvSpPr>
        <p:spPr>
          <a:xfrm>
            <a:off x="20576869" y="7798087"/>
            <a:ext cx="273118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SG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Sales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30000"/>
              <a:buFont typeface="Arial" panose="020B0604020202020204" pitchFamily="34" charset="0"/>
              <a:buChar char="•"/>
            </a:pPr>
            <a:r>
              <a:rPr lang="en-SG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Supported by: Corporate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TextBox 1">
            <a:extLst>
              <a:ext uri="{FF2B5EF4-FFF2-40B4-BE49-F238E27FC236}">
                <a16:creationId xmlns:a16="http://schemas.microsoft.com/office/drawing/2014/main" id="{B83C4686-C25B-0EA4-B1C9-9DCEA28FEFB3}"/>
              </a:ext>
            </a:extLst>
          </p:cNvPr>
          <p:cNvSpPr txBox="1"/>
          <p:nvPr/>
        </p:nvSpPr>
        <p:spPr>
          <a:xfrm>
            <a:off x="20576869" y="10977609"/>
            <a:ext cx="273118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SG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Procurement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</a:pPr>
            <a:r>
              <a:rPr lang="en-SG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Supported by: Corporate</a:t>
            </a:r>
            <a:endParaRPr lang="en-SG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TextBox 1">
            <a:extLst>
              <a:ext uri="{FF2B5EF4-FFF2-40B4-BE49-F238E27FC236}">
                <a16:creationId xmlns:a16="http://schemas.microsoft.com/office/drawing/2014/main" id="{D1B6FFC0-757D-A867-91F6-2EBFFCBD342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1094811" y="805881"/>
            <a:ext cx="1584795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4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PRE-CLOSE COMMUNICATIONS MEETING AGENDA</a:t>
            </a:r>
            <a:endParaRPr lang="en-US" altLang="zh-CN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41E8136E-50FC-91D8-735D-CF4E032E747E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15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817722" y="1679069"/>
            <a:ext cx="515445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EVENTS</a:t>
            </a:r>
            <a:endParaRPr lang="en-US" altLang="zh-CN" sz="6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6278ACDC-AA48-C0EF-DCE5-9535C3E4293F}"/>
              </a:ext>
            </a:extLst>
          </p:cNvPr>
          <p:cNvSpPr/>
          <p:nvPr/>
        </p:nvSpPr>
        <p:spPr>
          <a:xfrm>
            <a:off x="5715307" y="3023401"/>
            <a:ext cx="16487468" cy="1150354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8E2C52B-66B3-683C-854B-A4067CC87988}"/>
              </a:ext>
            </a:extLst>
          </p:cNvPr>
          <p:cNvSpPr/>
          <p:nvPr/>
        </p:nvSpPr>
        <p:spPr>
          <a:xfrm>
            <a:off x="5715307" y="4168866"/>
            <a:ext cx="16487468" cy="1597768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8851D5C1-015C-851D-F8F1-E14051266C53}"/>
              </a:ext>
            </a:extLst>
          </p:cNvPr>
          <p:cNvSpPr/>
          <p:nvPr/>
        </p:nvSpPr>
        <p:spPr>
          <a:xfrm>
            <a:off x="5715307" y="5767570"/>
            <a:ext cx="16487468" cy="1820906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CF96AB4-4590-0774-71AB-41D48E8C1085}"/>
              </a:ext>
            </a:extLst>
          </p:cNvPr>
          <p:cNvSpPr/>
          <p:nvPr/>
        </p:nvSpPr>
        <p:spPr>
          <a:xfrm>
            <a:off x="5715307" y="7595105"/>
            <a:ext cx="16487468" cy="3592734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95624D87-E6A7-AAFE-2836-6ECFD062EC48}"/>
              </a:ext>
            </a:extLst>
          </p:cNvPr>
          <p:cNvSpPr/>
          <p:nvPr/>
        </p:nvSpPr>
        <p:spPr>
          <a:xfrm>
            <a:off x="5715307" y="11190996"/>
            <a:ext cx="16487468" cy="1072749"/>
          </a:xfrm>
          <a:prstGeom prst="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2E28111-B179-BAFA-8A52-93DC78C3F612}"/>
              </a:ext>
            </a:extLst>
          </p:cNvPr>
          <p:cNvSpPr/>
          <p:nvPr/>
        </p:nvSpPr>
        <p:spPr>
          <a:xfrm>
            <a:off x="817721" y="3023401"/>
            <a:ext cx="4816165" cy="1150354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E124443D-08AB-3781-229B-00134C81730A}"/>
              </a:ext>
            </a:extLst>
          </p:cNvPr>
          <p:cNvSpPr/>
          <p:nvPr/>
        </p:nvSpPr>
        <p:spPr>
          <a:xfrm>
            <a:off x="817721" y="4168866"/>
            <a:ext cx="4816165" cy="159776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F8AC7AF-9D36-B6DE-0B3C-599FCE8E9A8D}"/>
              </a:ext>
            </a:extLst>
          </p:cNvPr>
          <p:cNvSpPr/>
          <p:nvPr/>
        </p:nvSpPr>
        <p:spPr>
          <a:xfrm>
            <a:off x="817721" y="5767570"/>
            <a:ext cx="4816165" cy="182090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43C5F00-446F-6F56-F457-CB3C66DF0DB1}"/>
              </a:ext>
            </a:extLst>
          </p:cNvPr>
          <p:cNvSpPr/>
          <p:nvPr/>
        </p:nvSpPr>
        <p:spPr>
          <a:xfrm>
            <a:off x="817721" y="7595105"/>
            <a:ext cx="4816165" cy="3592734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727983D-917B-953E-B6BB-6EDE74067EA3}"/>
              </a:ext>
            </a:extLst>
          </p:cNvPr>
          <p:cNvSpPr/>
          <p:nvPr/>
        </p:nvSpPr>
        <p:spPr>
          <a:xfrm>
            <a:off x="817721" y="11190996"/>
            <a:ext cx="4816165" cy="1072749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12E838F0-878F-574B-9AA3-432C33F8CE54}"/>
              </a:ext>
            </a:extLst>
          </p:cNvPr>
          <p:cNvSpPr txBox="1"/>
          <p:nvPr/>
        </p:nvSpPr>
        <p:spPr>
          <a:xfrm>
            <a:off x="1230678" y="3473203"/>
            <a:ext cx="4403208" cy="3600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Days Prior to Close:</a:t>
            </a:r>
            <a:endParaRPr lang="en-US" sz="2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FEF66048-BCA6-FF6D-72DC-1A346A577BE0}"/>
              </a:ext>
            </a:extLst>
          </p:cNvPr>
          <p:cNvSpPr txBox="1"/>
          <p:nvPr/>
        </p:nvSpPr>
        <p:spPr>
          <a:xfrm>
            <a:off x="1230678" y="4848155"/>
            <a:ext cx="4403208" cy="3600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Days Prior to Close:</a:t>
            </a:r>
            <a:endParaRPr lang="en-US" sz="2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TextBox 1">
            <a:extLst>
              <a:ext uri="{FF2B5EF4-FFF2-40B4-BE49-F238E27FC236}">
                <a16:creationId xmlns:a16="http://schemas.microsoft.com/office/drawing/2014/main" id="{C158A180-3D2C-8FAD-9A12-39AEE28D2495}"/>
              </a:ext>
            </a:extLst>
          </p:cNvPr>
          <p:cNvSpPr txBox="1"/>
          <p:nvPr/>
        </p:nvSpPr>
        <p:spPr>
          <a:xfrm>
            <a:off x="1230678" y="6461538"/>
            <a:ext cx="4403208" cy="3600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 Days Prior to Close:</a:t>
            </a:r>
            <a:endParaRPr lang="en-US" sz="2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TextBox 1">
            <a:extLst>
              <a:ext uri="{FF2B5EF4-FFF2-40B4-BE49-F238E27FC236}">
                <a16:creationId xmlns:a16="http://schemas.microsoft.com/office/drawing/2014/main" id="{B9A54ACA-0C28-D30E-451C-36F3934CBF01}"/>
              </a:ext>
            </a:extLst>
          </p:cNvPr>
          <p:cNvSpPr txBox="1"/>
          <p:nvPr/>
        </p:nvSpPr>
        <p:spPr>
          <a:xfrm>
            <a:off x="1260175" y="8818644"/>
            <a:ext cx="4403208" cy="3600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Day 01:</a:t>
            </a:r>
            <a:endParaRPr lang="en-US" sz="2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1">
            <a:extLst>
              <a:ext uri="{FF2B5EF4-FFF2-40B4-BE49-F238E27FC236}">
                <a16:creationId xmlns:a16="http://schemas.microsoft.com/office/drawing/2014/main" id="{F904D48C-8472-7968-EE25-22736D5B9B96}"/>
              </a:ext>
            </a:extLst>
          </p:cNvPr>
          <p:cNvSpPr txBox="1"/>
          <p:nvPr/>
        </p:nvSpPr>
        <p:spPr>
          <a:xfrm>
            <a:off x="1230678" y="11505494"/>
            <a:ext cx="4403208" cy="3600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SG" sz="2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Day 2 and 3:</a:t>
            </a:r>
            <a:endParaRPr lang="en-SG" sz="2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D220CB3-5F81-CC3D-C585-1659017D182E}"/>
              </a:ext>
            </a:extLst>
          </p:cNvPr>
          <p:cNvGrpSpPr/>
          <p:nvPr/>
        </p:nvGrpSpPr>
        <p:grpSpPr>
          <a:xfrm>
            <a:off x="6487246" y="3197505"/>
            <a:ext cx="15222378" cy="8677465"/>
            <a:chOff x="7224667" y="3197505"/>
            <a:chExt cx="15222378" cy="8677465"/>
          </a:xfrm>
        </p:grpSpPr>
        <p:sp>
          <p:nvSpPr>
            <p:cNvPr id="17" name="TextBox 1">
              <a:extLst>
                <a:ext uri="{FF2B5EF4-FFF2-40B4-BE49-F238E27FC236}">
                  <a16:creationId xmlns:a16="http://schemas.microsoft.com/office/drawing/2014/main" id="{93281AF9-1119-314F-5862-09185CC90EE0}"/>
                </a:ext>
              </a:extLst>
            </p:cNvPr>
            <p:cNvSpPr txBox="1"/>
            <p:nvPr/>
          </p:nvSpPr>
          <p:spPr>
            <a:xfrm>
              <a:off x="7224668" y="3197505"/>
              <a:ext cx="9788823" cy="8227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Finalize all communications materials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Prepare Site Visits and material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Box 1">
              <a:extLst>
                <a:ext uri="{FF2B5EF4-FFF2-40B4-BE49-F238E27FC236}">
                  <a16:creationId xmlns:a16="http://schemas.microsoft.com/office/drawing/2014/main" id="{00E3A9B8-6294-D96C-606A-BF6382DBF4C3}"/>
                </a:ext>
              </a:extLst>
            </p:cNvPr>
            <p:cNvSpPr txBox="1"/>
            <p:nvPr/>
          </p:nvSpPr>
          <p:spPr>
            <a:xfrm>
              <a:off x="7224667" y="4356093"/>
              <a:ext cx="9788823" cy="1285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Complete Integration Portal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Prepare Site Visit Logistics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Conduct Preparatory Meeting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TextBox 1">
              <a:extLst>
                <a:ext uri="{FF2B5EF4-FFF2-40B4-BE49-F238E27FC236}">
                  <a16:creationId xmlns:a16="http://schemas.microsoft.com/office/drawing/2014/main" id="{BABEE2B9-DE5F-BBC4-E284-EDF1FCD76281}"/>
                </a:ext>
              </a:extLst>
            </p:cNvPr>
            <p:cNvSpPr txBox="1"/>
            <p:nvPr/>
          </p:nvSpPr>
          <p:spPr>
            <a:xfrm>
              <a:off x="7224667" y="6046348"/>
              <a:ext cx="12803644" cy="1285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Obtain clearance on closing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Email all leaders on finalized closing date and final communications materials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Prepare executives for press release distribution and media channels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TextBox 1">
              <a:extLst>
                <a:ext uri="{FF2B5EF4-FFF2-40B4-BE49-F238E27FC236}">
                  <a16:creationId xmlns:a16="http://schemas.microsoft.com/office/drawing/2014/main" id="{D6E95D89-1461-6C7F-8CE1-D4CAC493B351}"/>
                </a:ext>
              </a:extLst>
            </p:cNvPr>
            <p:cNvSpPr txBox="1"/>
            <p:nvPr/>
          </p:nvSpPr>
          <p:spPr>
            <a:xfrm>
              <a:off x="7224667" y="7766139"/>
              <a:ext cx="15222378" cy="32901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6am: Press release crosses PR newswire (align with Boral ASX release)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6am: CEO Message distributed 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6am: Invite sent for Site Visits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Website / Social Media banner released 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Sales teams plan local customer, supplier, employee outreach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Site Visits – Town Halls with Employees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Customer and Supplier Letters sent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8" name="TextBox 1">
              <a:extLst>
                <a:ext uri="{FF2B5EF4-FFF2-40B4-BE49-F238E27FC236}">
                  <a16:creationId xmlns:a16="http://schemas.microsoft.com/office/drawing/2014/main" id="{3DF346E9-DD23-BC10-20B6-0627B05DE3BC}"/>
                </a:ext>
              </a:extLst>
            </p:cNvPr>
            <p:cNvSpPr txBox="1"/>
            <p:nvPr/>
          </p:nvSpPr>
          <p:spPr>
            <a:xfrm>
              <a:off x="7224667" y="11514871"/>
              <a:ext cx="9788823" cy="3600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70C0"/>
                </a:buClr>
                <a:buSzPct val="11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Customer and supplier outreach (engagement)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84" name="TextBox 1">
            <a:extLst>
              <a:ext uri="{FF2B5EF4-FFF2-40B4-BE49-F238E27FC236}">
                <a16:creationId xmlns:a16="http://schemas.microsoft.com/office/drawing/2014/main" id="{C30F3A57-16FB-602D-D558-79EB6065879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06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92B09301-BADC-CBC9-C53D-89B67148D323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05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D75543B-3A18-530C-25B7-AA2C0CCF2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51C9ACE-8748-80C5-C751-03243F04F821}"/>
              </a:ext>
            </a:extLst>
          </p:cNvPr>
          <p:cNvGrpSpPr/>
          <p:nvPr/>
        </p:nvGrpSpPr>
        <p:grpSpPr>
          <a:xfrm>
            <a:off x="1142355" y="3846258"/>
            <a:ext cx="7926673" cy="7148906"/>
            <a:chOff x="817721" y="2186830"/>
            <a:chExt cx="7926673" cy="7148906"/>
          </a:xfrm>
        </p:grpSpPr>
        <p:sp>
          <p:nvSpPr>
            <p:cNvPr id="3" name="TextBox 1"/>
            <p:cNvSpPr txBox="1"/>
            <p:nvPr/>
          </p:nvSpPr>
          <p:spPr>
            <a:xfrm>
              <a:off x="817721" y="2186830"/>
              <a:ext cx="7838013" cy="18466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>
                <a:lnSpc>
                  <a:spcPct val="100416"/>
                </a:lnSpc>
              </a:pPr>
              <a:r>
                <a:rPr lang="en-SG" sz="60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DAY 1 TOWN HALL WEBCAST </a:t>
              </a:r>
              <a:endParaRPr lang="en-US" altLang="zh-CN" sz="6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BA25F5-CE2E-C728-C393-34CF905D8E1A}"/>
                </a:ext>
              </a:extLst>
            </p:cNvPr>
            <p:cNvGrpSpPr/>
            <p:nvPr/>
          </p:nvGrpSpPr>
          <p:grpSpPr>
            <a:xfrm>
              <a:off x="876847" y="4596720"/>
              <a:ext cx="7867547" cy="4739016"/>
              <a:chOff x="876847" y="4596720"/>
              <a:chExt cx="7867547" cy="4739016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A8B2673-EB8F-BA36-A363-A4DF64891248}"/>
                  </a:ext>
                </a:extLst>
              </p:cNvPr>
              <p:cNvSpPr txBox="1"/>
              <p:nvPr/>
            </p:nvSpPr>
            <p:spPr>
              <a:xfrm>
                <a:off x="876847" y="4596720"/>
                <a:ext cx="2372882" cy="4431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None/>
                </a:pPr>
                <a:r>
                  <a:rPr lang="en-SG" sz="3200" b="1" dirty="0">
                    <a:solidFill>
                      <a:srgbClr val="0070C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Objectives:</a:t>
                </a:r>
                <a:endParaRPr lang="en-SG" sz="3200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TextBox 1">
                <a:extLst>
                  <a:ext uri="{FF2B5EF4-FFF2-40B4-BE49-F238E27FC236}">
                    <a16:creationId xmlns:a16="http://schemas.microsoft.com/office/drawing/2014/main" id="{F8454D5B-F031-F4C9-9957-AD222E260335}"/>
                  </a:ext>
                </a:extLst>
              </p:cNvPr>
              <p:cNvSpPr txBox="1"/>
              <p:nvPr/>
            </p:nvSpPr>
            <p:spPr>
              <a:xfrm>
                <a:off x="906381" y="5617795"/>
                <a:ext cx="7838013" cy="37179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Welcome all employees onto the NewCo</a:t>
                </a: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endParaRPr lang="en-US" sz="2800" i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Overview the new business (vision, scope, footprint, leadership)</a:t>
                </a: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endPara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Integration Overview and Guiding Principles</a:t>
                </a: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endPara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457200" lvl="0" indent="-457200" algn="l" rtl="0">
                  <a:lnSpc>
                    <a:spcPct val="90000"/>
                  </a:lnSpc>
                  <a:spcBef>
                    <a:spcPts val="750"/>
                  </a:spcBef>
                  <a:spcAft>
                    <a:spcPts val="0"/>
                  </a:spcAft>
                  <a:buClr>
                    <a:srgbClr val="0070C0"/>
                  </a:buClr>
                  <a:buSzPct val="140000"/>
                  <a:buFont typeface="Arial" panose="020B0604020202020204" pitchFamily="34" charset="0"/>
                  <a:buChar char="•"/>
                </a:pPr>
                <a:r>
                  <a:rPr lang="en-US" sz="28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Employee Q&amp;As</a:t>
                </a:r>
                <a:endParaRPr lang="en-US" sz="28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sp>
        <p:nvSpPr>
          <p:cNvPr id="14" name="TextBox 1">
            <a:extLst>
              <a:ext uri="{FF2B5EF4-FFF2-40B4-BE49-F238E27FC236}">
                <a16:creationId xmlns:a16="http://schemas.microsoft.com/office/drawing/2014/main" id="{F60C49B3-1DE8-F1E8-5BCD-653C613F9A8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07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65F105B7-E82A-7CE2-F8E3-C83269BD4566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66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38743" y="832854"/>
            <a:ext cx="1874138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4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WEEK 1 ONWARDS - GROUP FUNCTION ENGAGEMENT </a:t>
            </a:r>
            <a:endParaRPr lang="en-US" altLang="zh-CN" sz="4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4801BA0-ED9C-FA4A-E313-82E785BA4113}"/>
              </a:ext>
            </a:extLst>
          </p:cNvPr>
          <p:cNvGrpSpPr/>
          <p:nvPr/>
        </p:nvGrpSpPr>
        <p:grpSpPr>
          <a:xfrm>
            <a:off x="638743" y="1847611"/>
            <a:ext cx="22049807" cy="10915889"/>
            <a:chOff x="638743" y="3162061"/>
            <a:chExt cx="22049807" cy="1091588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C879AA2-61CD-759A-D097-DA4367F410A0}"/>
                </a:ext>
              </a:extLst>
            </p:cNvPr>
            <p:cNvGrpSpPr/>
            <p:nvPr/>
          </p:nvGrpSpPr>
          <p:grpSpPr>
            <a:xfrm>
              <a:off x="638743" y="3162061"/>
              <a:ext cx="22049807" cy="10915889"/>
              <a:chOff x="638743" y="3162061"/>
              <a:chExt cx="22777899" cy="10915889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B1D5FA1-EFAB-921F-9B87-7083C100B412}"/>
                  </a:ext>
                </a:extLst>
              </p:cNvPr>
              <p:cNvSpPr/>
              <p:nvPr/>
            </p:nvSpPr>
            <p:spPr>
              <a:xfrm>
                <a:off x="638743" y="3162061"/>
                <a:ext cx="22777899" cy="895589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DA803BD-B8E6-9881-EACC-155F01CF0E3A}"/>
                  </a:ext>
                </a:extLst>
              </p:cNvPr>
              <p:cNvSpPr/>
              <p:nvPr/>
            </p:nvSpPr>
            <p:spPr>
              <a:xfrm>
                <a:off x="638743" y="4057650"/>
                <a:ext cx="22777899" cy="10020300"/>
              </a:xfrm>
              <a:prstGeom prst="rect">
                <a:avLst/>
              </a:prstGeom>
              <a:noFill/>
              <a:ln w="25400">
                <a:solidFill>
                  <a:srgbClr val="1CB4AC"/>
                </a:solidFill>
              </a:ln>
              <a:effectLst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5D9488D-2852-FA2F-60F3-9D89688AF57F}"/>
                  </a:ext>
                </a:extLst>
              </p:cNvPr>
              <p:cNvCxnSpPr/>
              <p:nvPr/>
            </p:nvCxnSpPr>
            <p:spPr>
              <a:xfrm>
                <a:off x="638743" y="6029325"/>
                <a:ext cx="22777899" cy="0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217DEFB-A7BF-0642-0BAF-52DCF79B8936}"/>
                  </a:ext>
                </a:extLst>
              </p:cNvPr>
              <p:cNvCxnSpPr/>
              <p:nvPr/>
            </p:nvCxnSpPr>
            <p:spPr>
              <a:xfrm>
                <a:off x="638743" y="8543925"/>
                <a:ext cx="22777899" cy="0"/>
              </a:xfrm>
              <a:prstGeom prst="line">
                <a:avLst/>
              </a:prstGeom>
              <a:ln w="25400">
                <a:solidFill>
                  <a:srgbClr val="1CB4AC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A47DF6B-00E8-5B49-3A92-5E4690A3B378}"/>
                  </a:ext>
                </a:extLst>
              </p:cNvPr>
              <p:cNvCxnSpPr/>
              <p:nvPr/>
            </p:nvCxnSpPr>
            <p:spPr>
              <a:xfrm>
                <a:off x="638743" y="10658475"/>
                <a:ext cx="22777899" cy="0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55F9A717-9217-0E00-2523-F8D85FC4B202}"/>
                  </a:ext>
                </a:extLst>
              </p:cNvPr>
              <p:cNvCxnSpPr/>
              <p:nvPr/>
            </p:nvCxnSpPr>
            <p:spPr>
              <a:xfrm>
                <a:off x="638743" y="12687300"/>
                <a:ext cx="22777899" cy="0"/>
              </a:xfrm>
              <a:prstGeom prst="line">
                <a:avLst/>
              </a:prstGeom>
              <a:ln w="25400">
                <a:solidFill>
                  <a:srgbClr val="0070C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10A6B0-88FF-583F-25F4-A32F7DB6286F}"/>
                </a:ext>
              </a:extLst>
            </p:cNvPr>
            <p:cNvSpPr txBox="1"/>
            <p:nvPr/>
          </p:nvSpPr>
          <p:spPr>
            <a:xfrm>
              <a:off x="1026239" y="3389764"/>
              <a:ext cx="1716961" cy="4308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Function</a:t>
              </a:r>
              <a:endPara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DF109CF-E4C2-6A50-5D2C-B63A70AD34D1}"/>
                </a:ext>
              </a:extLst>
            </p:cNvPr>
            <p:cNvSpPr txBox="1"/>
            <p:nvPr/>
          </p:nvSpPr>
          <p:spPr>
            <a:xfrm>
              <a:off x="5003868" y="3409504"/>
              <a:ext cx="242563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Participants</a:t>
              </a:r>
              <a:endParaRPr lang="en-SG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01A362-3D4B-C809-1BBE-35B1C455AFD0}"/>
                </a:ext>
              </a:extLst>
            </p:cNvPr>
            <p:cNvSpPr txBox="1"/>
            <p:nvPr/>
          </p:nvSpPr>
          <p:spPr>
            <a:xfrm>
              <a:off x="9588990" y="3389762"/>
              <a:ext cx="284321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l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Owner</a:t>
              </a:r>
              <a:endParaRPr lang="en-SG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FC73F5-462E-50E1-D53E-7063CF285DC6}"/>
                </a:ext>
              </a:extLst>
            </p:cNvPr>
            <p:cNvSpPr txBox="1"/>
            <p:nvPr/>
          </p:nvSpPr>
          <p:spPr>
            <a:xfrm>
              <a:off x="13731443" y="3419259"/>
              <a:ext cx="425767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2800" b="1" dirty="0">
                  <a:solidFill>
                    <a:schemeClr val="l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Potential Topics</a:t>
              </a:r>
              <a:endParaRPr lang="en-SG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51EE07B-F72F-EAFB-BC08-AC7D9E31701B}"/>
                </a:ext>
              </a:extLst>
            </p:cNvPr>
            <p:cNvCxnSpPr>
              <a:cxnSpLocks/>
            </p:cNvCxnSpPr>
            <p:nvPr/>
          </p:nvCxnSpPr>
          <p:spPr>
            <a:xfrm>
              <a:off x="4600575" y="4057650"/>
              <a:ext cx="0" cy="1002030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1F7A073-7021-048B-3364-BE17687083F9}"/>
                </a:ext>
              </a:extLst>
            </p:cNvPr>
            <p:cNvCxnSpPr>
              <a:cxnSpLocks/>
            </p:cNvCxnSpPr>
            <p:nvPr/>
          </p:nvCxnSpPr>
          <p:spPr>
            <a:xfrm>
              <a:off x="9058275" y="4057650"/>
              <a:ext cx="0" cy="1002030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8BAEBC0-926E-8EA3-9A3B-321358BC63C7}"/>
                </a:ext>
              </a:extLst>
            </p:cNvPr>
            <p:cNvCxnSpPr>
              <a:cxnSpLocks/>
            </p:cNvCxnSpPr>
            <p:nvPr/>
          </p:nvCxnSpPr>
          <p:spPr>
            <a:xfrm>
              <a:off x="13315950" y="4057650"/>
              <a:ext cx="0" cy="10020300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8F1E64-9017-230A-FA1A-1406D6683431}"/>
                </a:ext>
              </a:extLst>
            </p:cNvPr>
            <p:cNvSpPr txBox="1"/>
            <p:nvPr/>
          </p:nvSpPr>
          <p:spPr>
            <a:xfrm>
              <a:off x="1026239" y="4775230"/>
              <a:ext cx="171696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SG" sz="32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HR</a:t>
              </a:r>
              <a:endParaRPr lang="en-SG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33CCD7-CB38-4076-A940-291F1D5EAAC2}"/>
                </a:ext>
              </a:extLst>
            </p:cNvPr>
            <p:cNvSpPr txBox="1"/>
            <p:nvPr/>
          </p:nvSpPr>
          <p:spPr>
            <a:xfrm>
              <a:off x="5003868" y="4775230"/>
              <a:ext cx="306121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HR leaders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BC80BB-B066-6A6D-6FF6-BE83AF5B1550}"/>
                </a:ext>
              </a:extLst>
            </p:cNvPr>
            <p:cNvSpPr txBox="1"/>
            <p:nvPr/>
          </p:nvSpPr>
          <p:spPr>
            <a:xfrm>
              <a:off x="9575825" y="4746655"/>
              <a:ext cx="306121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Corporate HR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0328B05-322A-0A39-8C7B-84BD96173E3B}"/>
                </a:ext>
              </a:extLst>
            </p:cNvPr>
            <p:cNvSpPr txBox="1"/>
            <p:nvPr/>
          </p:nvSpPr>
          <p:spPr>
            <a:xfrm>
              <a:off x="13716000" y="4243268"/>
              <a:ext cx="8572500" cy="16004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Establish contact and get to know the new functional organization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Integration Plans for HR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6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Guidance for HR leaders</a:t>
              </a:r>
              <a:endParaRPr lang="en-US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64BEF5-F896-7E53-AC76-BB89BF03B73A}"/>
                </a:ext>
              </a:extLst>
            </p:cNvPr>
            <p:cNvSpPr txBox="1"/>
            <p:nvPr/>
          </p:nvSpPr>
          <p:spPr>
            <a:xfrm>
              <a:off x="1026239" y="7032654"/>
              <a:ext cx="329872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SG" sz="32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Manufacturing</a:t>
              </a:r>
              <a:endParaRPr lang="en-SG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782FD06-5CCF-444D-E484-D9A0156E2C6D}"/>
                </a:ext>
              </a:extLst>
            </p:cNvPr>
            <p:cNvSpPr txBox="1"/>
            <p:nvPr/>
          </p:nvSpPr>
          <p:spPr>
            <a:xfrm>
              <a:off x="5003868" y="6775479"/>
              <a:ext cx="306121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Manufacturing Leaders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91D5B69-503F-BCF1-F58B-AC4CD2B5D62B}"/>
                </a:ext>
              </a:extLst>
            </p:cNvPr>
            <p:cNvSpPr txBox="1"/>
            <p:nvPr/>
          </p:nvSpPr>
          <p:spPr>
            <a:xfrm>
              <a:off x="9575826" y="6746904"/>
              <a:ext cx="2746934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Manufacturing at HQ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9DB7F16-2D58-1071-6424-7536EE0B89A3}"/>
                </a:ext>
              </a:extLst>
            </p:cNvPr>
            <p:cNvSpPr txBox="1"/>
            <p:nvPr/>
          </p:nvSpPr>
          <p:spPr>
            <a:xfrm>
              <a:off x="13716000" y="6243517"/>
              <a:ext cx="8572500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Establish contact and get to know the new functional organization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Integration Plans for Manufacturing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Safety, Operating Principles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Guidance for Manufacturing leaders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361333-5E5D-18A4-E0CE-376CC53A679D}"/>
                </a:ext>
              </a:extLst>
            </p:cNvPr>
            <p:cNvSpPr txBox="1"/>
            <p:nvPr/>
          </p:nvSpPr>
          <p:spPr>
            <a:xfrm>
              <a:off x="1026239" y="9282579"/>
              <a:ext cx="171696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SG" sz="32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Finance </a:t>
              </a:r>
              <a:endParaRPr lang="en-SG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33BCE01-DFBD-BF33-B1D7-1961D367BAFB}"/>
                </a:ext>
              </a:extLst>
            </p:cNvPr>
            <p:cNvSpPr txBox="1"/>
            <p:nvPr/>
          </p:nvSpPr>
          <p:spPr>
            <a:xfrm>
              <a:off x="5003868" y="9282579"/>
              <a:ext cx="306121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Finance leaders</a:t>
              </a:r>
              <a:endParaRPr lang="en-SG" sz="8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A9A35F-627B-9E2B-C7EE-59B37162329F}"/>
                </a:ext>
              </a:extLst>
            </p:cNvPr>
            <p:cNvSpPr txBox="1"/>
            <p:nvPr/>
          </p:nvSpPr>
          <p:spPr>
            <a:xfrm>
              <a:off x="9575825" y="8911104"/>
              <a:ext cx="3061217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Corporate Finance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6E293E-FBC5-F658-DBDA-31AE677FEC6E}"/>
                </a:ext>
              </a:extLst>
            </p:cNvPr>
            <p:cNvSpPr txBox="1"/>
            <p:nvPr/>
          </p:nvSpPr>
          <p:spPr>
            <a:xfrm>
              <a:off x="13716000" y="8750617"/>
              <a:ext cx="8572500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Establish contact and get to know the new functional organization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Integration Plans for Finance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Guidance for Finance leaders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12ED490-616A-82D5-F728-75ADF4DC0CD8}"/>
                </a:ext>
              </a:extLst>
            </p:cNvPr>
            <p:cNvSpPr txBox="1"/>
            <p:nvPr/>
          </p:nvSpPr>
          <p:spPr>
            <a:xfrm>
              <a:off x="1026239" y="11365456"/>
              <a:ext cx="171696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SG" sz="32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IT</a:t>
              </a:r>
              <a:endParaRPr lang="en-SG" sz="32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A51221-7D37-3842-351D-BD147FF33F6B}"/>
                </a:ext>
              </a:extLst>
            </p:cNvPr>
            <p:cNvSpPr txBox="1"/>
            <p:nvPr/>
          </p:nvSpPr>
          <p:spPr>
            <a:xfrm>
              <a:off x="5003868" y="11365456"/>
              <a:ext cx="306121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IT leaders</a:t>
              </a:r>
              <a:endParaRPr lang="en-SG" sz="8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638AD34-E143-EFAC-F380-D3B2C9AFCA82}"/>
                </a:ext>
              </a:extLst>
            </p:cNvPr>
            <p:cNvSpPr txBox="1"/>
            <p:nvPr/>
          </p:nvSpPr>
          <p:spPr>
            <a:xfrm>
              <a:off x="9575825" y="10993981"/>
              <a:ext cx="306121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Corporate IT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FCA4E50-DC28-4894-8B61-410D70A25149}"/>
                </a:ext>
              </a:extLst>
            </p:cNvPr>
            <p:cNvSpPr txBox="1"/>
            <p:nvPr/>
          </p:nvSpPr>
          <p:spPr>
            <a:xfrm>
              <a:off x="13716000" y="10833494"/>
              <a:ext cx="8343900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Establish contact and get to know the new functional organization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Integration Plans for IT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marR="0" lvl="0" indent="-457200" algn="l" rtl="0"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Guidance for IT leaders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7E7B312-A22C-3117-AB1C-F6D2B04FE0F3}"/>
                </a:ext>
              </a:extLst>
            </p:cNvPr>
            <p:cNvSpPr txBox="1"/>
            <p:nvPr/>
          </p:nvSpPr>
          <p:spPr>
            <a:xfrm>
              <a:off x="1026239" y="12879349"/>
              <a:ext cx="2581145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SG" sz="3200" b="1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Sales &amp; Marketing</a:t>
              </a:r>
              <a:endParaRPr lang="en-SG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91F5472-158A-C14C-7368-68B15A5E8D12}"/>
                </a:ext>
              </a:extLst>
            </p:cNvPr>
            <p:cNvSpPr txBox="1"/>
            <p:nvPr/>
          </p:nvSpPr>
          <p:spPr>
            <a:xfrm>
              <a:off x="5003868" y="13165100"/>
              <a:ext cx="1454083" cy="4924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TBC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FC39AA1-87D0-C025-BD8A-FFC874948120}"/>
                </a:ext>
              </a:extLst>
            </p:cNvPr>
            <p:cNvSpPr txBox="1"/>
            <p:nvPr/>
          </p:nvSpPr>
          <p:spPr>
            <a:xfrm>
              <a:off x="9575826" y="13165099"/>
              <a:ext cx="1025500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32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TBC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920E457-52D1-9118-F644-FA17FFCC7783}"/>
                </a:ext>
              </a:extLst>
            </p:cNvPr>
            <p:cNvSpPr txBox="1"/>
            <p:nvPr/>
          </p:nvSpPr>
          <p:spPr>
            <a:xfrm>
              <a:off x="13716000" y="13176063"/>
              <a:ext cx="120014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SG" sz="28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TBC</a:t>
              </a:r>
              <a:endPara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67" name="TextBox 1">
            <a:extLst>
              <a:ext uri="{FF2B5EF4-FFF2-40B4-BE49-F238E27FC236}">
                <a16:creationId xmlns:a16="http://schemas.microsoft.com/office/drawing/2014/main" id="{26443B06-293C-6522-60F6-9BCE812DC0F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08</a:t>
            </a:r>
            <a:endParaRPr lang="en-US" altLang="zh-CN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9CC2BA4C-0F5B-D1EE-9F69-E24A608391DF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27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DE61F2-A5DA-A73D-7B36-4CF4B28C7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190908" y="1274025"/>
            <a:ext cx="8368728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5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SENIOR LEADERSHIP MEETING</a:t>
            </a:r>
            <a:endParaRPr lang="en-US" altLang="zh-CN" sz="5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07C7D7B-F36A-A803-7661-77C7C113A762}"/>
              </a:ext>
            </a:extLst>
          </p:cNvPr>
          <p:cNvGrpSpPr/>
          <p:nvPr/>
        </p:nvGrpSpPr>
        <p:grpSpPr>
          <a:xfrm>
            <a:off x="1190907" y="3279947"/>
            <a:ext cx="6656646" cy="9098820"/>
            <a:chOff x="887155" y="2204918"/>
            <a:chExt cx="6656646" cy="909882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65A9334-4DFE-4C2E-2373-1EB0445CBB73}"/>
                </a:ext>
              </a:extLst>
            </p:cNvPr>
            <p:cNvSpPr txBox="1"/>
            <p:nvPr/>
          </p:nvSpPr>
          <p:spPr>
            <a:xfrm>
              <a:off x="887156" y="2204918"/>
              <a:ext cx="2372882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None/>
              </a:pPr>
              <a:r>
                <a:rPr lang="en-SG" sz="28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Objectives:</a:t>
              </a:r>
              <a:endParaRPr lang="en-SG" sz="28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TextBox 1">
              <a:extLst>
                <a:ext uri="{FF2B5EF4-FFF2-40B4-BE49-F238E27FC236}">
                  <a16:creationId xmlns:a16="http://schemas.microsoft.com/office/drawing/2014/main" id="{0835E9C7-005D-E06B-57D6-7E99D83C11FB}"/>
                </a:ext>
              </a:extLst>
            </p:cNvPr>
            <p:cNvSpPr txBox="1"/>
            <p:nvPr/>
          </p:nvSpPr>
          <p:spPr>
            <a:xfrm>
              <a:off x="916691" y="2879898"/>
              <a:ext cx="6627110" cy="27371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Align new leadership team on NewCo’s vision, mission, strategic plan</a:t>
              </a: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endPara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Align new culture – setting the tone for the new business</a:t>
              </a: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endPara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457200" lvl="0" indent="-4572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4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Team-building / networking</a:t>
              </a:r>
              <a:endPara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45B721-F293-6534-9EB5-3EF7E955D393}"/>
                </a:ext>
              </a:extLst>
            </p:cNvPr>
            <p:cNvSpPr txBox="1"/>
            <p:nvPr/>
          </p:nvSpPr>
          <p:spPr>
            <a:xfrm>
              <a:off x="887156" y="6045870"/>
              <a:ext cx="2372882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None/>
              </a:pPr>
              <a:r>
                <a:rPr lang="en-SG" sz="28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Mode:</a:t>
              </a:r>
              <a:endParaRPr lang="en-SG" sz="28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06F3B26B-DAB1-4295-1E46-E40073F464C5}"/>
                </a:ext>
              </a:extLst>
            </p:cNvPr>
            <p:cNvSpPr txBox="1"/>
            <p:nvPr/>
          </p:nvSpPr>
          <p:spPr>
            <a:xfrm>
              <a:off x="916691" y="6749425"/>
              <a:ext cx="6627110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SG" sz="24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1-3 day workshop</a:t>
              </a:r>
              <a:endParaRPr lang="en-SG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AF0637-02A9-3694-335B-452A40E68306}"/>
                </a:ext>
              </a:extLst>
            </p:cNvPr>
            <p:cNvSpPr txBox="1"/>
            <p:nvPr/>
          </p:nvSpPr>
          <p:spPr>
            <a:xfrm>
              <a:off x="887156" y="7508920"/>
              <a:ext cx="2372882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None/>
              </a:pPr>
              <a:r>
                <a:rPr lang="en-SG" sz="28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Participants:</a:t>
              </a:r>
              <a:endParaRPr lang="en-SG" sz="28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">
              <a:extLst>
                <a:ext uri="{FF2B5EF4-FFF2-40B4-BE49-F238E27FC236}">
                  <a16:creationId xmlns:a16="http://schemas.microsoft.com/office/drawing/2014/main" id="{6143A681-224C-66EC-4D0D-13DA5C0B7F47}"/>
                </a:ext>
              </a:extLst>
            </p:cNvPr>
            <p:cNvSpPr txBox="1"/>
            <p:nvPr/>
          </p:nvSpPr>
          <p:spPr>
            <a:xfrm>
              <a:off x="916691" y="8155325"/>
              <a:ext cx="6627110" cy="1795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HQ</a:t>
              </a:r>
            </a:p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Group Functional Leaders</a:t>
              </a:r>
            </a:p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Country GMs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AEEF0A-E20A-F84B-B583-B0403A9C1E46}"/>
                </a:ext>
              </a:extLst>
            </p:cNvPr>
            <p:cNvSpPr txBox="1"/>
            <p:nvPr/>
          </p:nvSpPr>
          <p:spPr>
            <a:xfrm>
              <a:off x="887155" y="10294609"/>
              <a:ext cx="4227769" cy="387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None/>
              </a:pPr>
              <a:r>
                <a:rPr lang="en-SG" sz="28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Proposed Timing:</a:t>
              </a:r>
              <a:endParaRPr lang="en-SG" sz="36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TextBox 1">
              <a:extLst>
                <a:ext uri="{FF2B5EF4-FFF2-40B4-BE49-F238E27FC236}">
                  <a16:creationId xmlns:a16="http://schemas.microsoft.com/office/drawing/2014/main" id="{682C2E89-2982-D232-073A-E45AA179A2E0}"/>
                </a:ext>
              </a:extLst>
            </p:cNvPr>
            <p:cNvSpPr txBox="1"/>
            <p:nvPr/>
          </p:nvSpPr>
          <p:spPr>
            <a:xfrm>
              <a:off x="916691" y="11026739"/>
              <a:ext cx="6627110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42900" lvl="0" indent="-342900" algn="l" rtl="0">
                <a:lnSpc>
                  <a:spcPct val="90000"/>
                </a:lnSpc>
                <a:spcBef>
                  <a:spcPts val="750"/>
                </a:spcBef>
                <a:spcAft>
                  <a:spcPts val="0"/>
                </a:spcAft>
                <a:buClr>
                  <a:srgbClr val="0070C0"/>
                </a:buClr>
                <a:buSzPct val="140000"/>
                <a:buFont typeface="Arial" panose="020B0604020202020204" pitchFamily="34" charset="0"/>
                <a:buChar char="•"/>
              </a:pPr>
              <a:r>
                <a:rPr lang="en-SG" sz="2000" dirty="0">
                  <a:solidFill>
                    <a:srgbClr val="0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February / March 2020</a:t>
              </a:r>
              <a:endPara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8" name="TextBox 1">
            <a:extLst>
              <a:ext uri="{FF2B5EF4-FFF2-40B4-BE49-F238E27FC236}">
                <a16:creationId xmlns:a16="http://schemas.microsoft.com/office/drawing/2014/main" id="{CBD41F2C-2C6E-585D-FBD8-29CBE246E35B}"/>
              </a:ext>
            </a:extLst>
          </p:cNvPr>
          <p:cNvSpPr txBox="1"/>
          <p:nvPr/>
        </p:nvSpPr>
        <p:spPr>
          <a:xfrm>
            <a:off x="23176178" y="12934897"/>
            <a:ext cx="4525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416"/>
              </a:lnSpc>
            </a:pPr>
            <a:r>
              <a:rPr lang="en-SG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09</a:t>
            </a:r>
            <a:endParaRPr lang="en-US" altLang="zh-CN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55A12E3-19DB-B0E4-4290-C6F002E732F7}"/>
              </a:ext>
            </a:extLst>
          </p:cNvPr>
          <p:cNvSpPr txBox="1">
            <a:spLocks/>
          </p:cNvSpPr>
          <p:nvPr/>
        </p:nvSpPr>
        <p:spPr>
          <a:xfrm>
            <a:off x="767481" y="13075370"/>
            <a:ext cx="452151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2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100-Day Advisors    MandAPlaybook.com</a:t>
            </a:r>
            <a:endParaRPr lang="en-US" sz="1700" dirty="0">
              <a:solidFill>
                <a:schemeClr val="bg1">
                  <a:lumMod val="50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54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5941</TotalTime>
  <Words>1558</Words>
  <Application>Microsoft Macintosh PowerPoint</Application>
  <PresentationFormat>Custom</PresentationFormat>
  <Paragraphs>388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4FOLD STUDIO</dc:creator>
  <cp:lastModifiedBy>JOE ABERGER</cp:lastModifiedBy>
  <cp:revision>30</cp:revision>
  <dcterms:created xsi:type="dcterms:W3CDTF">2011-01-21T15:00:27Z</dcterms:created>
  <dcterms:modified xsi:type="dcterms:W3CDTF">2026-06-17T19:50:20Z</dcterms:modified>
</cp:coreProperties>
</file>